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6"/>
  </p:notesMasterIdLst>
  <p:sldIdLst>
    <p:sldId id="256" r:id="rId2"/>
    <p:sldId id="268" r:id="rId3"/>
    <p:sldId id="286" r:id="rId4"/>
    <p:sldId id="270" r:id="rId5"/>
    <p:sldId id="264" r:id="rId6"/>
    <p:sldId id="263" r:id="rId7"/>
    <p:sldId id="257" r:id="rId8"/>
    <p:sldId id="258" r:id="rId9"/>
    <p:sldId id="260" r:id="rId10"/>
    <p:sldId id="261" r:id="rId11"/>
    <p:sldId id="265" r:id="rId12"/>
    <p:sldId id="266" r:id="rId13"/>
    <p:sldId id="267" r:id="rId14"/>
    <p:sldId id="259" r:id="rId15"/>
  </p:sldIdLst>
  <p:sldSz cx="9144000" cy="5143500" type="screen16x9"/>
  <p:notesSz cx="6858000" cy="9144000"/>
  <p:embeddedFontLst>
    <p:embeddedFont>
      <p:font typeface="Verdana" panose="020B0604030504040204" pitchFamily="34" charset="0"/>
      <p:regular r:id="rId17"/>
      <p:bold r:id="rId18"/>
      <p:italic r:id="rId19"/>
      <p:boldItalic r:id="rId20"/>
    </p:embeddedFont>
    <p:embeddedFont>
      <p:font typeface="Lato" panose="020B0604020202020204" charset="0"/>
      <p:regular r:id="rId21"/>
      <p:bold r:id="rId22"/>
      <p:italic r:id="rId23"/>
      <p:boldItalic r:id="rId24"/>
    </p:embeddedFont>
    <p:embeddedFont>
      <p:font typeface="Raleway"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86015-2758-481A-A2AB-55F5C313CD79}">
  <a:tblStyle styleId="{C1A86015-2758-481A-A2AB-55F5C313CD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Reports based on Head Start - not NCPreK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ac7ae6f80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ac7ae6f8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(Report 4220)</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3ea85a86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3ea85a86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Monitoring updates with any quality and compliance issues that need to be addressed and how they will be addressed.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Do not include NCPreK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Home Visits</a:t>
            </a:r>
            <a:endParaRPr>
              <a:solidFill>
                <a:schemeClr val="dk1"/>
              </a:solidFill>
            </a:endParaRPr>
          </a:p>
          <a:p>
            <a:pPr marL="0" lvl="0" indent="0" algn="l" rtl="0">
              <a:spcBef>
                <a:spcPts val="0"/>
              </a:spcBef>
              <a:spcAft>
                <a:spcPts val="0"/>
              </a:spcAft>
              <a:buNone/>
            </a:pPr>
            <a:r>
              <a:rPr lang="en">
                <a:solidFill>
                  <a:schemeClr val="dk1"/>
                </a:solidFill>
              </a:rPr>
              <a:t>Family Conferences</a:t>
            </a:r>
            <a:endParaRPr>
              <a:solidFill>
                <a:schemeClr val="dk1"/>
              </a:solidFill>
            </a:endParaRPr>
          </a:p>
          <a:p>
            <a:pPr marL="0" lvl="0" indent="0" algn="l" rtl="0">
              <a:spcBef>
                <a:spcPts val="0"/>
              </a:spcBef>
              <a:spcAft>
                <a:spcPts val="0"/>
              </a:spcAft>
              <a:buNone/>
            </a:pPr>
            <a:r>
              <a:rPr lang="en">
                <a:solidFill>
                  <a:schemeClr val="dk1"/>
                </a:solidFill>
              </a:rPr>
              <a:t>Sharing Curriculum with families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latin typeface="Calibri"/>
                <a:ea typeface="Calibri"/>
                <a:cs typeface="Calibri"/>
                <a:sym typeface="Calibri"/>
              </a:rPr>
              <a:t>C. Increase Non-Federal share generated by family involvement by 30% including growth through family/child activities taking place in the home</a:t>
            </a:r>
            <a:endParaRPr b="1">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Monthly regarding My Family App use</a:t>
            </a: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f7625c23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1f7625c2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f7625c23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f7625c23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HS &amp; NC Pre-K program updates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ac7ae6f80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3ac7ae6f80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1990401f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21990401f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Quick Snapshot from month by CS Director????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03ea85a868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03ea85a868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Classroom - Dates - total days - reason - children impacted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3ea85a868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3ea85a868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Include date</a:t>
            </a:r>
            <a:endParaRPr>
              <a:solidFill>
                <a:schemeClr val="dk1"/>
              </a:solidFill>
            </a:endParaRPr>
          </a:p>
          <a:p>
            <a:pPr marL="0" lvl="0" indent="0" algn="l" rtl="0">
              <a:spcBef>
                <a:spcPts val="0"/>
              </a:spcBef>
              <a:spcAft>
                <a:spcPts val="0"/>
              </a:spcAft>
              <a:buNone/>
            </a:pPr>
            <a:r>
              <a:rPr lang="en">
                <a:solidFill>
                  <a:schemeClr val="dk1"/>
                </a:solidFill>
              </a:rPr>
              <a:t>Hired with position</a:t>
            </a:r>
            <a:endParaRPr>
              <a:solidFill>
                <a:schemeClr val="dk1"/>
              </a:solidFill>
            </a:endParaRPr>
          </a:p>
          <a:p>
            <a:pPr marL="0" lvl="0" indent="0" algn="l" rtl="0">
              <a:spcBef>
                <a:spcPts val="0"/>
              </a:spcBef>
              <a:spcAft>
                <a:spcPts val="0"/>
              </a:spcAft>
              <a:buNone/>
            </a:pPr>
            <a:r>
              <a:rPr lang="en">
                <a:solidFill>
                  <a:schemeClr val="dk1"/>
                </a:solidFill>
              </a:rPr>
              <a:t>Left with reason for leaving</a:t>
            </a:r>
            <a:endParaRPr>
              <a:solidFill>
                <a:schemeClr val="dk1"/>
              </a:solidFill>
            </a:endParaRPr>
          </a:p>
          <a:p>
            <a:pPr marL="0" lvl="0" indent="0" algn="l" rtl="0">
              <a:spcBef>
                <a:spcPts val="0"/>
              </a:spcBef>
              <a:spcAft>
                <a:spcPts val="0"/>
              </a:spcAft>
              <a:buNone/>
            </a:pPr>
            <a:r>
              <a:rPr lang="en">
                <a:solidFill>
                  <a:schemeClr val="dk1"/>
                </a:solidFill>
              </a:rPr>
              <a:t>Example: </a:t>
            </a:r>
            <a:endParaRPr>
              <a:solidFill>
                <a:schemeClr val="dk1"/>
              </a:solidFill>
            </a:endParaRPr>
          </a:p>
          <a:p>
            <a:pPr marL="0" lvl="0" indent="0" algn="l" rtl="0">
              <a:spcBef>
                <a:spcPts val="0"/>
              </a:spcBef>
              <a:spcAft>
                <a:spcPts val="0"/>
              </a:spcAft>
              <a:buNone/>
            </a:pPr>
            <a:r>
              <a:rPr lang="en" b="1">
                <a:solidFill>
                  <a:srgbClr val="222222"/>
                </a:solidFill>
                <a:highlight>
                  <a:schemeClr val="lt1"/>
                </a:highlight>
                <a:latin typeface="Lato"/>
                <a:ea typeface="Lato"/>
                <a:cs typeface="Lato"/>
                <a:sym typeface="Lato"/>
              </a:rPr>
              <a:t>Jackie Quinones</a:t>
            </a:r>
            <a:r>
              <a:rPr lang="en">
                <a:solidFill>
                  <a:srgbClr val="222222"/>
                </a:solidFill>
                <a:highlight>
                  <a:schemeClr val="lt1"/>
                </a:highlight>
                <a:latin typeface="Lato"/>
                <a:ea typeface="Lato"/>
                <a:cs typeface="Lato"/>
                <a:sym typeface="Lato"/>
              </a:rPr>
              <a:t>, After School Teacher @ Flat Rock (12/08/21)</a:t>
            </a:r>
            <a:endParaRPr>
              <a:solidFill>
                <a:srgbClr val="222222"/>
              </a:solidFill>
              <a:highlight>
                <a:schemeClr val="lt1"/>
              </a:highlight>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b="1">
                <a:solidFill>
                  <a:schemeClr val="dk1"/>
                </a:solidFill>
                <a:latin typeface="Lato"/>
                <a:ea typeface="Lato"/>
                <a:cs typeface="Lato"/>
                <a:sym typeface="Lato"/>
              </a:rPr>
              <a:t>Charlotte Rice</a:t>
            </a:r>
            <a:r>
              <a:rPr lang="en">
                <a:solidFill>
                  <a:schemeClr val="dk1"/>
                </a:solidFill>
                <a:latin typeface="Lato"/>
                <a:ea typeface="Lato"/>
                <a:cs typeface="Lato"/>
                <a:sym typeface="Lato"/>
              </a:rPr>
              <a:t>, Coaching Coordinator - Retirement </a:t>
            </a:r>
            <a:r>
              <a:rPr lang="en">
                <a:solidFill>
                  <a:srgbClr val="222222"/>
                </a:solidFill>
                <a:highlight>
                  <a:schemeClr val="lt1"/>
                </a:highlight>
                <a:latin typeface="Lato"/>
                <a:ea typeface="Lato"/>
                <a:cs typeface="Lato"/>
                <a:sym typeface="Lato"/>
              </a:rPr>
              <a:t>(12/03/21)</a:t>
            </a:r>
            <a:endParaRPr>
              <a:solidFill>
                <a:srgbClr val="222222"/>
              </a:solidFill>
              <a:highlight>
                <a:schemeClr val="lt1"/>
              </a:highlight>
              <a:latin typeface="Lato"/>
              <a:ea typeface="Lato"/>
              <a:cs typeface="Lato"/>
              <a:sym typeface="Lato"/>
            </a:endParaRPr>
          </a:p>
          <a:p>
            <a:pPr marL="0" lvl="0" indent="0" algn="l" rtl="0">
              <a:spcBef>
                <a:spcPts val="1200"/>
              </a:spcBef>
              <a:spcAft>
                <a:spcPts val="0"/>
              </a:spcAft>
              <a:buClr>
                <a:schemeClr val="dk1"/>
              </a:buClr>
              <a:buSzPts val="1100"/>
              <a:buFont typeface="Arial"/>
              <a:buNone/>
            </a:pPr>
            <a:endParaRPr>
              <a:solidFill>
                <a:srgbClr val="222222"/>
              </a:solidFill>
              <a:highlight>
                <a:schemeClr val="lt1"/>
              </a:highlight>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r>
              <a:rPr lang="en">
                <a:solidFill>
                  <a:srgbClr val="222222"/>
                </a:solidFill>
                <a:highlight>
                  <a:schemeClr val="lt1"/>
                </a:highlight>
                <a:latin typeface="Lato"/>
                <a:ea typeface="Lato"/>
                <a:cs typeface="Lato"/>
                <a:sym typeface="Lato"/>
              </a:rPr>
              <a:t>Megan Palmer CDA Trainee</a:t>
            </a:r>
            <a:endParaRPr>
              <a:solidFill>
                <a:srgbClr val="222222"/>
              </a:solidFill>
              <a:highlight>
                <a:schemeClr val="lt1"/>
              </a:highlight>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r>
              <a:rPr lang="en">
                <a:solidFill>
                  <a:srgbClr val="222222"/>
                </a:solidFill>
                <a:highlight>
                  <a:schemeClr val="lt1"/>
                </a:highlight>
                <a:latin typeface="Lato"/>
                <a:ea typeface="Lato"/>
                <a:cs typeface="Lato"/>
                <a:sym typeface="Lato"/>
              </a:rPr>
              <a:t>Jordan Garcia CDA Trainee</a:t>
            </a:r>
            <a:endParaRPr>
              <a:solidFill>
                <a:srgbClr val="222222"/>
              </a:solidFill>
              <a:highlight>
                <a:schemeClr val="lt1"/>
              </a:highlight>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r>
              <a:rPr lang="en">
                <a:solidFill>
                  <a:srgbClr val="222222"/>
                </a:solidFill>
                <a:highlight>
                  <a:schemeClr val="lt1"/>
                </a:highlight>
                <a:latin typeface="Lato"/>
                <a:ea typeface="Lato"/>
                <a:cs typeface="Lato"/>
                <a:sym typeface="Lato"/>
              </a:rPr>
              <a:t>Terri Richer CDA Trainee</a:t>
            </a:r>
            <a:endParaRPr>
              <a:solidFill>
                <a:srgbClr val="222222"/>
              </a:solidFill>
              <a:highlight>
                <a:schemeClr val="lt1"/>
              </a:highlight>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r>
              <a:rPr lang="en">
                <a:solidFill>
                  <a:srgbClr val="222222"/>
                </a:solidFill>
                <a:highlight>
                  <a:schemeClr val="lt1"/>
                </a:highlight>
                <a:latin typeface="Lato"/>
                <a:ea typeface="Lato"/>
                <a:cs typeface="Lato"/>
                <a:sym typeface="Lato"/>
              </a:rPr>
              <a:t>Dominique Stricklin CDA Trainee</a:t>
            </a:r>
            <a:endParaRPr>
              <a:solidFill>
                <a:srgbClr val="222222"/>
              </a:solidFill>
              <a:highlight>
                <a:schemeClr val="lt1"/>
              </a:highlight>
              <a:latin typeface="Lato"/>
              <a:ea typeface="Lato"/>
              <a:cs typeface="Lato"/>
              <a:sym typeface="Lato"/>
            </a:endParaRPr>
          </a:p>
          <a:p>
            <a:pPr marL="0" lvl="0" indent="0" algn="l" rtl="0">
              <a:spcBef>
                <a:spcPts val="1200"/>
              </a:spcBef>
              <a:spcAft>
                <a:spcPts val="0"/>
              </a:spcAft>
              <a:buClr>
                <a:schemeClr val="dk1"/>
              </a:buClr>
              <a:buSzPts val="1100"/>
              <a:buFont typeface="Arial"/>
              <a:buNone/>
            </a:pPr>
            <a:r>
              <a:rPr lang="en" b="1">
                <a:solidFill>
                  <a:schemeClr val="dk1"/>
                </a:solidFill>
                <a:latin typeface="Lato"/>
                <a:ea typeface="Lato"/>
                <a:cs typeface="Lato"/>
                <a:sym typeface="Lato"/>
              </a:rPr>
              <a:t>Janette Adriano -</a:t>
            </a:r>
            <a:r>
              <a:rPr lang="en">
                <a:solidFill>
                  <a:schemeClr val="dk1"/>
                </a:solidFill>
                <a:latin typeface="Lato"/>
                <a:ea typeface="Lato"/>
                <a:cs typeface="Lato"/>
                <a:sym typeface="Lato"/>
              </a:rPr>
              <a:t> Early Head Start Teacher at King Creek (3/25) </a:t>
            </a:r>
            <a:r>
              <a:rPr lang="en" sz="800" i="1">
                <a:solidFill>
                  <a:schemeClr val="dk1"/>
                </a:solidFill>
                <a:latin typeface="Lato"/>
                <a:ea typeface="Lato"/>
                <a:cs typeface="Lato"/>
                <a:sym typeface="Lato"/>
              </a:rPr>
              <a:t>Resignation</a:t>
            </a:r>
            <a:endParaRPr sz="800" i="1">
              <a:solidFill>
                <a:schemeClr val="dk1"/>
              </a:solidFill>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r>
              <a:rPr lang="en" b="1">
                <a:solidFill>
                  <a:srgbClr val="222222"/>
                </a:solidFill>
                <a:highlight>
                  <a:schemeClr val="lt1"/>
                </a:highlight>
                <a:latin typeface="Lato"/>
                <a:ea typeface="Lato"/>
                <a:cs typeface="Lato"/>
                <a:sym typeface="Lato"/>
              </a:rPr>
              <a:t>Katie Robinson</a:t>
            </a:r>
            <a:r>
              <a:rPr lang="en">
                <a:solidFill>
                  <a:srgbClr val="222222"/>
                </a:solidFill>
                <a:highlight>
                  <a:schemeClr val="lt1"/>
                </a:highlight>
                <a:latin typeface="Lato"/>
                <a:ea typeface="Lato"/>
                <a:cs typeface="Lato"/>
                <a:sym typeface="Lato"/>
              </a:rPr>
              <a:t>; CDA Trainee</a:t>
            </a:r>
            <a:endParaRPr sz="800" i="1">
              <a:solidFill>
                <a:schemeClr val="dk1"/>
              </a:solidFill>
              <a:latin typeface="Lato"/>
              <a:ea typeface="Lato"/>
              <a:cs typeface="Lato"/>
              <a:sym typeface="Lato"/>
            </a:endParaRPr>
          </a:p>
          <a:p>
            <a:pPr marL="0" lvl="0" indent="0" algn="l" rtl="0">
              <a:spcBef>
                <a:spcPts val="1200"/>
              </a:spcBef>
              <a:spcAft>
                <a:spcPts val="0"/>
              </a:spcAft>
              <a:buNone/>
            </a:pPr>
            <a:endParaRPr>
              <a:solidFill>
                <a:srgbClr val="222222"/>
              </a:solidFill>
              <a:highlight>
                <a:schemeClr val="lt1"/>
              </a:highlight>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3ea85a868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3ea85a868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3ea85a868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3ea85a868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are we using our T/TA funds?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Program Goal: </a:t>
            </a:r>
            <a:r>
              <a:rPr lang="en" b="1">
                <a:solidFill>
                  <a:schemeClr val="dk1"/>
                </a:solidFill>
                <a:latin typeface="Calibri"/>
                <a:ea typeface="Calibri"/>
                <a:cs typeface="Calibri"/>
                <a:sym typeface="Calibri"/>
              </a:rPr>
              <a:t>D. 100% of Family Advocates and Home-Based (Parent Educators) staff will be trained in Family Development Model to maintain a strengths-based approach to working with families.</a:t>
            </a:r>
            <a:endParaRPr b="1">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Share progress annually in June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Report on goal regarding trainings that we have offered around cultural diversity … 2 times a year.</a:t>
            </a:r>
            <a:endParaRPr>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ac7ae6f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ac7ae6f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Enrollment information with any reasons for enrollment shortfalls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3ac7ae6f8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3ac7ae6f8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Attendance information with any reasons for shortfalls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ac7ae6f80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3ac7ae6f80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Monitoring updates with any quality and compliance issues that need to be addressed and how they will be addressed.</a:t>
            </a:r>
            <a:endParaRPr>
              <a:solidFill>
                <a:schemeClr val="dk1"/>
              </a:solidFill>
            </a:endParaRPr>
          </a:p>
          <a:p>
            <a:pPr marL="0" lvl="0" indent="0" algn="l" rtl="0">
              <a:spcBef>
                <a:spcPts val="0"/>
              </a:spcBef>
              <a:spcAft>
                <a:spcPts val="0"/>
              </a:spcAft>
              <a:buNone/>
            </a:pPr>
            <a:r>
              <a:rPr lang="en">
                <a:solidFill>
                  <a:schemeClr val="dk1"/>
                </a:solidFill>
              </a:rPr>
              <a:t>Common goals developed </a:t>
            </a:r>
            <a:endParaRPr>
              <a:solidFill>
                <a:schemeClr val="dk1"/>
              </a:solidFill>
            </a:endParaRPr>
          </a:p>
          <a:p>
            <a:pPr marL="0" lvl="0" indent="0" algn="l" rtl="0">
              <a:spcBef>
                <a:spcPts val="0"/>
              </a:spcBef>
              <a:spcAft>
                <a:spcPts val="0"/>
              </a:spcAft>
              <a:buNone/>
            </a:pPr>
            <a:r>
              <a:rPr lang="en">
                <a:solidFill>
                  <a:schemeClr val="dk1"/>
                </a:solidFill>
              </a:rPr>
              <a:t>Progress made towards goals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0"/>
        <p:cNvGrpSpPr/>
        <p:nvPr/>
      </p:nvGrpSpPr>
      <p:grpSpPr>
        <a:xfrm>
          <a:off x="0" y="0"/>
          <a:ext cx="0" cy="0"/>
          <a:chOff x="0" y="0"/>
          <a:chExt cx="0" cy="0"/>
        </a:xfrm>
      </p:grpSpPr>
      <p:sp>
        <p:nvSpPr>
          <p:cNvPr id="11" name="Google Shape;11;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30392" y="1191256"/>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6" name="Google Shape;16;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pic>
        <p:nvPicPr>
          <p:cNvPr id="17" name="Google Shape;17;p2"/>
          <p:cNvPicPr preferRelativeResize="0"/>
          <p:nvPr/>
        </p:nvPicPr>
        <p:blipFill rotWithShape="1">
          <a:blip r:embed="rId2">
            <a:alphaModFix/>
          </a:blip>
          <a:srcRect l="23397" t="30093" r="24116" b="35933"/>
          <a:stretch/>
        </p:blipFill>
        <p:spPr>
          <a:xfrm>
            <a:off x="5569400" y="3311275"/>
            <a:ext cx="3494825" cy="17474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83039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3" name="Google Shape;23;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4"/>
          <p:cNvGrpSpPr/>
          <p:nvPr/>
        </p:nvGrpSpPr>
        <p:grpSpPr>
          <a:xfrm>
            <a:off x="830392" y="1191256"/>
            <a:ext cx="745763" cy="45826"/>
            <a:chOff x="4580561" y="2589004"/>
            <a:chExt cx="1064464" cy="25200"/>
          </a:xfrm>
        </p:grpSpPr>
        <p:sp>
          <p:nvSpPr>
            <p:cNvPr id="27" name="Google Shape;27;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0" name="Google Shape;30;p4"/>
          <p:cNvSpPr txBox="1">
            <a:spLocks noGrp="1"/>
          </p:cNvSpPr>
          <p:nvPr>
            <p:ph type="body" idx="1"/>
          </p:nvPr>
        </p:nvSpPr>
        <p:spPr>
          <a:xfrm>
            <a:off x="729450" y="1321200"/>
            <a:ext cx="7688700" cy="34287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4"/>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marL="0" lvl="0" indent="0" algn="l" rtl="0">
              <a:spcBef>
                <a:spcPts val="0"/>
              </a:spcBef>
              <a:spcAft>
                <a:spcPts val="0"/>
              </a:spcAft>
              <a:buNone/>
            </a:pPr>
            <a:r>
              <a:rPr lang="en"/>
              <a:t>Page </a:t>
            </a:r>
            <a:fld id="{00000000-1234-1234-1234-123412341234}" type="slidenum">
              <a:rPr lang="en"/>
              <a:t>‹#›</a:t>
            </a:fld>
            <a:r>
              <a:rPr lang="en"/>
              <a:t> Updated by</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5"/>
          <p:cNvGrpSpPr/>
          <p:nvPr/>
        </p:nvGrpSpPr>
        <p:grpSpPr>
          <a:xfrm>
            <a:off x="830392" y="1191256"/>
            <a:ext cx="745763" cy="45826"/>
            <a:chOff x="4580561" y="2589004"/>
            <a:chExt cx="1064464" cy="25200"/>
          </a:xfrm>
        </p:grpSpPr>
        <p:sp>
          <p:nvSpPr>
            <p:cNvPr id="35" name="Google Shape;35;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5"/>
          <p:cNvSpPr txBox="1">
            <a:spLocks noGrp="1"/>
          </p:cNvSpPr>
          <p:nvPr>
            <p:ph type="title"/>
          </p:nvPr>
        </p:nvSpPr>
        <p:spPr>
          <a:xfrm>
            <a:off x="727800" y="571925"/>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8" name="Google Shape;38;p5"/>
          <p:cNvSpPr txBox="1">
            <a:spLocks noGrp="1"/>
          </p:cNvSpPr>
          <p:nvPr>
            <p:ph type="body" idx="1"/>
          </p:nvPr>
        </p:nvSpPr>
        <p:spPr>
          <a:xfrm>
            <a:off x="729325" y="1321200"/>
            <a:ext cx="3774300" cy="34287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body" idx="2"/>
          </p:nvPr>
        </p:nvSpPr>
        <p:spPr>
          <a:xfrm>
            <a:off x="4643601" y="1321200"/>
            <a:ext cx="3774300" cy="34287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0" name="Google Shape;40;p5"/>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lvl1pPr lvl="0" algn="l" rtl="0">
              <a:buNone/>
              <a:defRPr/>
            </a:lvl1pPr>
            <a:lvl2pPr lvl="1" algn="l" rtl="0">
              <a:buNone/>
              <a:defRPr/>
            </a:lvl2pPr>
            <a:lvl3pPr lvl="2" algn="l" rtl="0">
              <a:buNone/>
              <a:defRPr/>
            </a:lvl3pPr>
            <a:lvl4pPr lvl="3" algn="l" rtl="0">
              <a:buNone/>
              <a:defRPr/>
            </a:lvl4pPr>
            <a:lvl5pPr lvl="4" algn="l" rtl="0">
              <a:buNone/>
              <a:defRPr/>
            </a:lvl5pPr>
            <a:lvl6pPr lvl="5" algn="l" rtl="0">
              <a:buNone/>
              <a:defRPr/>
            </a:lvl6pPr>
            <a:lvl7pPr lvl="6" algn="l" rtl="0">
              <a:buNone/>
              <a:defRPr/>
            </a:lvl7pPr>
            <a:lvl8pPr lvl="7" algn="l" rtl="0">
              <a:buNone/>
              <a:defRPr/>
            </a:lvl8pPr>
            <a:lvl9pPr lvl="8" algn="l" rtl="0">
              <a:buNone/>
              <a:defRPr/>
            </a:lvl9pPr>
          </a:lstStyle>
          <a:p>
            <a:pPr marL="0" lvl="0" indent="0" algn="l" rtl="0">
              <a:spcBef>
                <a:spcPts val="0"/>
              </a:spcBef>
              <a:spcAft>
                <a:spcPts val="0"/>
              </a:spcAft>
              <a:buNone/>
            </a:pPr>
            <a:r>
              <a:rPr lang="en"/>
              <a:t>Page </a:t>
            </a:r>
            <a:fld id="{00000000-1234-1234-1234-123412341234}" type="slidenum">
              <a:rPr lang="en"/>
              <a:t>‹#›</a:t>
            </a:fld>
            <a:r>
              <a:rPr lang="en"/>
              <a:t> Updated by</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6"/>
          <p:cNvGrpSpPr/>
          <p:nvPr/>
        </p:nvGrpSpPr>
        <p:grpSpPr>
          <a:xfrm>
            <a:off x="830392" y="1191256"/>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6"/>
          <p:cNvSpPr txBox="1">
            <a:spLocks noGrp="1"/>
          </p:cNvSpPr>
          <p:nvPr>
            <p:ph type="title"/>
          </p:nvPr>
        </p:nvSpPr>
        <p:spPr>
          <a:xfrm>
            <a:off x="727800" y="571925"/>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7" name="Google Shape;47;p6"/>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lvl1pPr lvl="0" algn="l" rtl="0">
              <a:buNone/>
              <a:defRPr/>
            </a:lvl1pPr>
            <a:lvl2pPr lvl="1" algn="l" rtl="0">
              <a:buNone/>
              <a:defRPr/>
            </a:lvl2pPr>
            <a:lvl3pPr lvl="2" algn="l" rtl="0">
              <a:buNone/>
              <a:defRPr/>
            </a:lvl3pPr>
            <a:lvl4pPr lvl="3" algn="l" rtl="0">
              <a:buNone/>
              <a:defRPr/>
            </a:lvl4pPr>
            <a:lvl5pPr lvl="4" algn="l" rtl="0">
              <a:buNone/>
              <a:defRPr/>
            </a:lvl5pPr>
            <a:lvl6pPr lvl="5" algn="l" rtl="0">
              <a:buNone/>
              <a:defRPr/>
            </a:lvl6pPr>
            <a:lvl7pPr lvl="6" algn="l" rtl="0">
              <a:buNone/>
              <a:defRPr/>
            </a:lvl7pPr>
            <a:lvl8pPr lvl="7" algn="l" rtl="0">
              <a:buNone/>
              <a:defRPr/>
            </a:lvl8pPr>
            <a:lvl9pPr lvl="8" algn="l" rtl="0">
              <a:buNone/>
              <a:defRPr/>
            </a:lvl9pPr>
          </a:lstStyle>
          <a:p>
            <a:pPr marL="0" lvl="0" indent="0" algn="l" rtl="0">
              <a:spcBef>
                <a:spcPts val="0"/>
              </a:spcBef>
              <a:spcAft>
                <a:spcPts val="0"/>
              </a:spcAft>
              <a:buNone/>
            </a:pPr>
            <a:r>
              <a:rPr lang="en"/>
              <a:t>Page </a:t>
            </a:r>
            <a:fld id="{00000000-1234-1234-1234-123412341234}" type="slidenum">
              <a:rPr lang="en"/>
              <a:t>‹#›</a:t>
            </a:fld>
            <a:r>
              <a:rPr lang="en"/>
              <a:t> Updated by</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8"/>
        <p:cNvGrpSpPr/>
        <p:nvPr/>
      </p:nvGrpSpPr>
      <p:grpSpPr>
        <a:xfrm>
          <a:off x="0" y="0"/>
          <a:ext cx="0" cy="0"/>
          <a:chOff x="0" y="0"/>
          <a:chExt cx="0" cy="0"/>
        </a:xfrm>
      </p:grpSpPr>
      <p:grpSp>
        <p:nvGrpSpPr>
          <p:cNvPr id="49" name="Google Shape;49;p7"/>
          <p:cNvGrpSpPr/>
          <p:nvPr/>
        </p:nvGrpSpPr>
        <p:grpSpPr>
          <a:xfrm>
            <a:off x="830392" y="4169130"/>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53" name="Google Shape;53;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C Report">
  <p:cSld name="SECTION_TITLE_AND_DESCRIPTION">
    <p:spTree>
      <p:nvGrpSpPr>
        <p:cNvPr id="1" name="Shape 54"/>
        <p:cNvGrpSpPr/>
        <p:nvPr/>
      </p:nvGrpSpPr>
      <p:grpSpPr>
        <a:xfrm>
          <a:off x="0" y="0"/>
          <a:ext cx="0" cy="0"/>
          <a:chOff x="0" y="0"/>
          <a:chExt cx="0" cy="0"/>
        </a:xfrm>
      </p:grpSpPr>
      <p:sp>
        <p:nvSpPr>
          <p:cNvPr id="55" name="Google Shape;55;p8"/>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8"/>
          <p:cNvGrpSpPr/>
          <p:nvPr/>
        </p:nvGrpSpPr>
        <p:grpSpPr>
          <a:xfrm>
            <a:off x="830392" y="1191256"/>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0" name="Google Shape;60;p8"/>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1" name="Google Shape;61;p8"/>
          <p:cNvSpPr txBox="1">
            <a:spLocks noGrp="1"/>
          </p:cNvSpPr>
          <p:nvPr>
            <p:ph type="body" idx="2"/>
          </p:nvPr>
        </p:nvSpPr>
        <p:spPr>
          <a:xfrm>
            <a:off x="5161900" y="486725"/>
            <a:ext cx="3374400" cy="4263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p9"/>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65" name="Google Shape;65;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6"/>
        <p:cNvGrpSpPr/>
        <p:nvPr/>
      </p:nvGrpSpPr>
      <p:grpSpPr>
        <a:xfrm>
          <a:off x="0" y="0"/>
          <a:ext cx="0" cy="0"/>
          <a:chOff x="0" y="0"/>
          <a:chExt cx="0" cy="0"/>
        </a:xfrm>
      </p:grpSpPr>
      <p:grpSp>
        <p:nvGrpSpPr>
          <p:cNvPr id="67" name="Google Shape;67;p10"/>
          <p:cNvGrpSpPr/>
          <p:nvPr/>
        </p:nvGrpSpPr>
        <p:grpSpPr>
          <a:xfrm>
            <a:off x="830392" y="4169130"/>
            <a:ext cx="745763" cy="45826"/>
            <a:chOff x="4580561" y="2589004"/>
            <a:chExt cx="1064464" cy="25200"/>
          </a:xfrm>
        </p:grpSpPr>
        <p:sp>
          <p:nvSpPr>
            <p:cNvPr id="68" name="Google Shape;68;p1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0"/>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1" name="Google Shape;71;p10"/>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43625" y="4749900"/>
            <a:ext cx="8933100" cy="393600"/>
          </a:xfrm>
          <a:prstGeom prst="rect">
            <a:avLst/>
          </a:prstGeom>
          <a:noFill/>
          <a:ln>
            <a:noFill/>
          </a:ln>
        </p:spPr>
        <p:txBody>
          <a:bodyPr spcFirstLastPara="1" wrap="square" lIns="91425" tIns="91425" rIns="91425" bIns="91425" anchor="ctr" anchorCtr="0">
            <a:noAutofit/>
          </a:bodyPr>
          <a:lstStyle>
            <a:lvl1pPr lvl="0" algn="l" rtl="0">
              <a:buNone/>
              <a:defRPr/>
            </a:lvl1pPr>
            <a:lvl2pPr lvl="1" algn="l" rtl="0">
              <a:buNone/>
              <a:defRPr/>
            </a:lvl2pPr>
            <a:lvl3pPr lvl="2" algn="l" rtl="0">
              <a:buNone/>
              <a:defRPr/>
            </a:lvl3pPr>
            <a:lvl4pPr lvl="3" algn="l" rtl="0">
              <a:buNone/>
              <a:defRPr/>
            </a:lvl4pPr>
            <a:lvl5pPr lvl="4" algn="l" rtl="0">
              <a:buNone/>
              <a:defRPr/>
            </a:lvl5pPr>
            <a:lvl6pPr lvl="5" algn="l" rtl="0">
              <a:buNone/>
              <a:defRPr/>
            </a:lvl6pPr>
            <a:lvl7pPr lvl="6" algn="l" rtl="0">
              <a:buNone/>
              <a:defRPr/>
            </a:lvl7pPr>
            <a:lvl8pPr lvl="7" algn="l" rtl="0">
              <a:buNone/>
              <a:defRPr/>
            </a:lvl8pPr>
            <a:lvl9pPr lvl="8" algn="l" rtl="0">
              <a:buNone/>
              <a:defRPr/>
            </a:lvl9pPr>
          </a:lstStyle>
          <a:p>
            <a:pPr marL="0" lvl="0" indent="0" algn="l" rtl="0">
              <a:spcBef>
                <a:spcPts val="0"/>
              </a:spcBef>
              <a:spcAft>
                <a:spcPts val="0"/>
              </a:spcAft>
              <a:buNone/>
            </a:pPr>
            <a:r>
              <a:rPr lang="en"/>
              <a:t>Page </a:t>
            </a:r>
            <a:fld id="{00000000-1234-1234-1234-123412341234}" type="slidenum">
              <a:rPr lang="en"/>
              <a:t>‹#›</a:t>
            </a:fld>
            <a:r>
              <a:rPr lang="en"/>
              <a:t> Updated by</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Operational Reports</a:t>
            </a:r>
            <a:endParaRPr/>
          </a:p>
        </p:txBody>
      </p:sp>
      <p:sp>
        <p:nvSpPr>
          <p:cNvPr id="80" name="Google Shape;80;p12"/>
          <p:cNvSpPr txBox="1">
            <a:spLocks noGrp="1"/>
          </p:cNvSpPr>
          <p:nvPr>
            <p:ph type="subTitle" idx="1"/>
          </p:nvPr>
        </p:nvSpPr>
        <p:spPr>
          <a:xfrm>
            <a:off x="729625" y="3172900"/>
            <a:ext cx="3832200" cy="171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accent1"/>
              </a:buClr>
              <a:buSzPts val="1100"/>
              <a:buFont typeface="Arial"/>
              <a:buNone/>
            </a:pPr>
            <a:r>
              <a:rPr lang="en"/>
              <a:t>June 2022 Information</a:t>
            </a:r>
            <a:endParaRPr/>
          </a:p>
          <a:p>
            <a:pPr marL="0" lvl="0" indent="0" algn="l" rtl="0">
              <a:spcBef>
                <a:spcPts val="0"/>
              </a:spcBef>
              <a:spcAft>
                <a:spcPts val="0"/>
              </a:spcAft>
              <a:buClr>
                <a:schemeClr val="accent1"/>
              </a:buClr>
              <a:buSzPts val="1100"/>
              <a:buFont typeface="Arial"/>
              <a:buNone/>
            </a:pPr>
            <a:endParaRPr/>
          </a:p>
          <a:p>
            <a:pPr marL="0" lvl="0" indent="0" algn="l" rtl="0">
              <a:spcBef>
                <a:spcPts val="0"/>
              </a:spcBef>
              <a:spcAft>
                <a:spcPts val="0"/>
              </a:spcAft>
              <a:buClr>
                <a:schemeClr val="accent1"/>
              </a:buClr>
              <a:buSzPts val="1100"/>
              <a:buFont typeface="Arial"/>
              <a:buNone/>
            </a:pPr>
            <a:r>
              <a:rPr lang="en"/>
              <a:t>July 14, 2022 Board Meeting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727800" y="571925"/>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Family Strengths &amp; Needs</a:t>
            </a:r>
            <a:endParaRPr/>
          </a:p>
        </p:txBody>
      </p:sp>
      <p:sp>
        <p:nvSpPr>
          <p:cNvPr id="121" name="Google Shape;121;p17"/>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10</a:t>
            </a:fld>
            <a:r>
              <a:rPr lang="en"/>
              <a:t> Updated by Meghan Arnold 6/30/22</a:t>
            </a:r>
            <a:endParaRPr/>
          </a:p>
        </p:txBody>
      </p:sp>
      <p:sp>
        <p:nvSpPr>
          <p:cNvPr id="122" name="Google Shape;122;p17"/>
          <p:cNvSpPr txBox="1"/>
          <p:nvPr/>
        </p:nvSpPr>
        <p:spPr>
          <a:xfrm>
            <a:off x="6830875" y="1346925"/>
            <a:ext cx="224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123" name="Google Shape;123;p17"/>
          <p:cNvPicPr preferRelativeResize="0"/>
          <p:nvPr/>
        </p:nvPicPr>
        <p:blipFill>
          <a:blip r:embed="rId3">
            <a:alphaModFix/>
          </a:blip>
          <a:stretch>
            <a:fillRect/>
          </a:stretch>
        </p:blipFill>
        <p:spPr>
          <a:xfrm>
            <a:off x="727800" y="1346925"/>
            <a:ext cx="6940601" cy="2542850"/>
          </a:xfrm>
          <a:prstGeom prst="rect">
            <a:avLst/>
          </a:prstGeom>
          <a:noFill/>
          <a:ln>
            <a:noFill/>
          </a:ln>
        </p:spPr>
      </p:pic>
      <p:sp>
        <p:nvSpPr>
          <p:cNvPr id="124" name="Google Shape;124;p17"/>
          <p:cNvSpPr txBox="1"/>
          <p:nvPr/>
        </p:nvSpPr>
        <p:spPr>
          <a:xfrm>
            <a:off x="782250" y="4012038"/>
            <a:ext cx="8133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The average scores on the Family Strengths &amp; Needs Assessment were all higher at the end of the year than they were upon enrollment. </a:t>
            </a:r>
            <a:endParaRPr>
              <a:latin typeface="Lato"/>
              <a:ea typeface="Lato"/>
              <a:cs typeface="Lato"/>
              <a:sym typeface="Lato"/>
            </a:endParaRPr>
          </a:p>
        </p:txBody>
      </p:sp>
      <p:sp>
        <p:nvSpPr>
          <p:cNvPr id="125" name="Google Shape;125;p17"/>
          <p:cNvSpPr txBox="1"/>
          <p:nvPr/>
        </p:nvSpPr>
        <p:spPr>
          <a:xfrm>
            <a:off x="7668400" y="1346925"/>
            <a:ext cx="15147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latin typeface="Lato"/>
                <a:ea typeface="Lato"/>
                <a:cs typeface="Lato"/>
                <a:sym typeface="Lato"/>
              </a:rPr>
              <a:t>Scoring</a:t>
            </a:r>
            <a:endParaRPr b="1">
              <a:latin typeface="Lato"/>
              <a:ea typeface="Lato"/>
              <a:cs typeface="Lato"/>
              <a:sym typeface="Lato"/>
            </a:endParaRPr>
          </a:p>
          <a:p>
            <a:pPr marL="0" lvl="0" indent="0" algn="l" rtl="0">
              <a:lnSpc>
                <a:spcPct val="115000"/>
              </a:lnSpc>
              <a:spcBef>
                <a:spcPts val="0"/>
              </a:spcBef>
              <a:spcAft>
                <a:spcPts val="0"/>
              </a:spcAft>
              <a:buNone/>
            </a:pPr>
            <a:r>
              <a:rPr lang="en">
                <a:latin typeface="Lato"/>
                <a:ea typeface="Lato"/>
                <a:cs typeface="Lato"/>
                <a:sym typeface="Lato"/>
              </a:rPr>
              <a:t>1 - In Need</a:t>
            </a:r>
            <a:endParaRPr>
              <a:latin typeface="Lato"/>
              <a:ea typeface="Lato"/>
              <a:cs typeface="Lato"/>
              <a:sym typeface="Lato"/>
            </a:endParaRPr>
          </a:p>
          <a:p>
            <a:pPr marL="0" lvl="0" indent="0" algn="l" rtl="0">
              <a:lnSpc>
                <a:spcPct val="115000"/>
              </a:lnSpc>
              <a:spcBef>
                <a:spcPts val="0"/>
              </a:spcBef>
              <a:spcAft>
                <a:spcPts val="0"/>
              </a:spcAft>
              <a:buNone/>
            </a:pPr>
            <a:r>
              <a:rPr lang="en">
                <a:latin typeface="Lato"/>
                <a:ea typeface="Lato"/>
                <a:cs typeface="Lato"/>
                <a:sym typeface="Lato"/>
              </a:rPr>
              <a:t>2 - Adequate</a:t>
            </a:r>
            <a:endParaRPr>
              <a:latin typeface="Lato"/>
              <a:ea typeface="Lato"/>
              <a:cs typeface="Lato"/>
              <a:sym typeface="Lato"/>
            </a:endParaRPr>
          </a:p>
          <a:p>
            <a:pPr marL="0" lvl="0" indent="0" algn="l" rtl="0">
              <a:lnSpc>
                <a:spcPct val="115000"/>
              </a:lnSpc>
              <a:spcBef>
                <a:spcPts val="0"/>
              </a:spcBef>
              <a:spcAft>
                <a:spcPts val="0"/>
              </a:spcAft>
              <a:buNone/>
            </a:pPr>
            <a:r>
              <a:rPr lang="en">
                <a:latin typeface="Lato"/>
                <a:ea typeface="Lato"/>
                <a:cs typeface="Lato"/>
                <a:sym typeface="Lato"/>
              </a:rPr>
              <a:t>3 - Strength</a:t>
            </a:r>
            <a:endParaRPr>
              <a:latin typeface="Lato"/>
              <a:ea typeface="Lato"/>
              <a:cs typeface="Lato"/>
              <a:sym typeface="Lato"/>
            </a:endParaRPr>
          </a:p>
        </p:txBody>
      </p:sp>
      <p:sp>
        <p:nvSpPr>
          <p:cNvPr id="126" name="Google Shape;126;p17"/>
          <p:cNvSpPr/>
          <p:nvPr/>
        </p:nvSpPr>
        <p:spPr>
          <a:xfrm>
            <a:off x="4085575" y="3077775"/>
            <a:ext cx="417900" cy="460800"/>
          </a:xfrm>
          <a:prstGeom prst="flowChartConnector">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5638775" y="3077775"/>
            <a:ext cx="417900" cy="460800"/>
          </a:xfrm>
          <a:prstGeom prst="flowChartConnector">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Family Engagement in Children’s Education</a:t>
            </a:r>
            <a:endParaRPr/>
          </a:p>
        </p:txBody>
      </p:sp>
      <p:sp>
        <p:nvSpPr>
          <p:cNvPr id="155" name="Google Shape;155;p21"/>
          <p:cNvSpPr txBox="1">
            <a:spLocks noGrp="1"/>
          </p:cNvSpPr>
          <p:nvPr>
            <p:ph type="body" idx="1"/>
          </p:nvPr>
        </p:nvSpPr>
        <p:spPr>
          <a:xfrm>
            <a:off x="729450" y="1321200"/>
            <a:ext cx="2367900" cy="3428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solidFill>
                  <a:srgbClr val="F6B26B"/>
                </a:solidFill>
              </a:rPr>
              <a:t>1st Education Home Visits</a:t>
            </a:r>
            <a:r>
              <a:rPr lang="en"/>
              <a:t> happens prior to the child enrolling or within 2 weeks after enrollment</a:t>
            </a:r>
            <a:endParaRPr/>
          </a:p>
          <a:p>
            <a:pPr marL="0" lvl="0" indent="0" algn="l" rtl="0">
              <a:spcBef>
                <a:spcPts val="1200"/>
              </a:spcBef>
              <a:spcAft>
                <a:spcPts val="0"/>
              </a:spcAft>
              <a:buNone/>
            </a:pPr>
            <a:r>
              <a:rPr lang="en">
                <a:solidFill>
                  <a:srgbClr val="6AA84F"/>
                </a:solidFill>
              </a:rPr>
              <a:t>1st Family Conference</a:t>
            </a:r>
            <a:r>
              <a:rPr lang="en"/>
              <a:t> occurs following the child’s first child assessment checkpoint.</a:t>
            </a:r>
            <a:endParaRPr/>
          </a:p>
          <a:p>
            <a:pPr marL="0" lvl="0" indent="0" algn="l" rtl="0">
              <a:spcBef>
                <a:spcPts val="1200"/>
              </a:spcBef>
              <a:spcAft>
                <a:spcPts val="0"/>
              </a:spcAft>
              <a:buNone/>
            </a:pPr>
            <a:r>
              <a:rPr lang="en">
                <a:solidFill>
                  <a:srgbClr val="4A86E8"/>
                </a:solidFill>
              </a:rPr>
              <a:t>2nd Education Home Visit</a:t>
            </a:r>
            <a:r>
              <a:rPr lang="en"/>
              <a:t> occurs following the child’s second child assessment checkpoint.</a:t>
            </a:r>
            <a:endParaRPr/>
          </a:p>
          <a:p>
            <a:pPr marL="0" lvl="0" indent="0" algn="l" rtl="0">
              <a:spcBef>
                <a:spcPts val="1200"/>
              </a:spcBef>
              <a:spcAft>
                <a:spcPts val="0"/>
              </a:spcAft>
              <a:buNone/>
            </a:pPr>
            <a:r>
              <a:rPr lang="en">
                <a:solidFill>
                  <a:srgbClr val="674EA7"/>
                </a:solidFill>
              </a:rPr>
              <a:t>2nd Family Conference</a:t>
            </a:r>
            <a:r>
              <a:rPr lang="en"/>
              <a:t> occurs following the child’s third child assessment checkpoint.</a:t>
            </a:r>
            <a:endParaRPr/>
          </a:p>
          <a:p>
            <a:pPr marL="0" lvl="0" indent="0" algn="l" rtl="0">
              <a:spcBef>
                <a:spcPts val="1200"/>
              </a:spcBef>
              <a:spcAft>
                <a:spcPts val="1200"/>
              </a:spcAft>
              <a:buNone/>
            </a:pPr>
            <a:r>
              <a:rPr lang="en"/>
              <a:t>Barriers: Scheduling with families due to staff shortages.   Children dropping throughout the year as staffing has dropped.</a:t>
            </a:r>
            <a:endParaRPr/>
          </a:p>
        </p:txBody>
      </p:sp>
      <p:sp>
        <p:nvSpPr>
          <p:cNvPr id="156" name="Google Shape;156;p21"/>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11</a:t>
            </a:fld>
            <a:r>
              <a:rPr lang="en"/>
              <a:t> Updated by AP 6/29/22</a:t>
            </a:r>
            <a:endParaRPr/>
          </a:p>
        </p:txBody>
      </p:sp>
      <p:pic>
        <p:nvPicPr>
          <p:cNvPr id="157" name="Google Shape;157;p21" title="Points scored"/>
          <p:cNvPicPr preferRelativeResize="0"/>
          <p:nvPr/>
        </p:nvPicPr>
        <p:blipFill>
          <a:blip r:embed="rId3">
            <a:alphaModFix/>
          </a:blip>
          <a:stretch>
            <a:fillRect/>
          </a:stretch>
        </p:blipFill>
        <p:spPr>
          <a:xfrm>
            <a:off x="3033400" y="1226775"/>
            <a:ext cx="5697774" cy="352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Early Head Start Updates</a:t>
            </a:r>
            <a:endParaRPr/>
          </a:p>
        </p:txBody>
      </p:sp>
      <p:sp>
        <p:nvSpPr>
          <p:cNvPr id="163" name="Google Shape;163;p22"/>
          <p:cNvSpPr txBox="1">
            <a:spLocks noGrp="1"/>
          </p:cNvSpPr>
          <p:nvPr>
            <p:ph type="body" idx="1"/>
          </p:nvPr>
        </p:nvSpPr>
        <p:spPr>
          <a:xfrm>
            <a:off x="386000" y="1321200"/>
            <a:ext cx="8358300" cy="3822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4800" b="1">
                <a:latin typeface="Raleway"/>
                <a:ea typeface="Raleway"/>
                <a:cs typeface="Raleway"/>
                <a:sym typeface="Raleway"/>
              </a:rPr>
              <a:t>           </a:t>
            </a:r>
            <a:r>
              <a:rPr lang="en" sz="5600" b="1">
                <a:latin typeface="Raleway"/>
                <a:ea typeface="Raleway"/>
                <a:cs typeface="Raleway"/>
                <a:sym typeface="Raleway"/>
              </a:rPr>
              <a:t> Reunion Story </a:t>
            </a:r>
            <a:r>
              <a:rPr lang="en" sz="5600" b="1"/>
              <a:t> </a:t>
            </a:r>
            <a:r>
              <a:rPr lang="en" sz="5600"/>
              <a:t> </a:t>
            </a:r>
            <a:r>
              <a:rPr lang="en" sz="4800"/>
              <a:t>    </a:t>
            </a:r>
            <a:r>
              <a:rPr lang="en" sz="2750"/>
              <a:t>                                                                                                                               </a:t>
            </a:r>
            <a:endParaRPr sz="2750"/>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sz="4260"/>
          </a:p>
          <a:p>
            <a:pPr marL="0" lvl="0" indent="0" algn="l" rtl="0">
              <a:spcBef>
                <a:spcPts val="1200"/>
              </a:spcBef>
              <a:spcAft>
                <a:spcPts val="0"/>
              </a:spcAft>
              <a:buNone/>
            </a:pPr>
            <a:endParaRPr/>
          </a:p>
          <a:p>
            <a:pPr marL="0" lvl="0" indent="0" algn="l" rtl="0">
              <a:lnSpc>
                <a:spcPct val="60000"/>
              </a:lnSpc>
              <a:spcBef>
                <a:spcPts val="1200"/>
              </a:spcBef>
              <a:spcAft>
                <a:spcPts val="0"/>
              </a:spcAft>
              <a:buNone/>
            </a:pPr>
            <a:r>
              <a:rPr lang="en" sz="3453"/>
              <a:t> </a:t>
            </a:r>
            <a:endParaRPr sz="3453">
              <a:latin typeface="Raleway"/>
              <a:ea typeface="Raleway"/>
              <a:cs typeface="Raleway"/>
              <a:sym typeface="Raleway"/>
            </a:endParaRPr>
          </a:p>
          <a:p>
            <a:pPr marL="0" lvl="0" indent="0" algn="l" rtl="0">
              <a:lnSpc>
                <a:spcPct val="30000"/>
              </a:lnSpc>
              <a:spcBef>
                <a:spcPts val="1200"/>
              </a:spcBef>
              <a:spcAft>
                <a:spcPts val="0"/>
              </a:spcAft>
              <a:buNone/>
            </a:pPr>
            <a:r>
              <a:rPr lang="en" sz="4000">
                <a:latin typeface="Raleway"/>
                <a:ea typeface="Raleway"/>
                <a:cs typeface="Raleway"/>
                <a:sym typeface="Raleway"/>
              </a:rPr>
              <a:t>Pictured above are Jacob Messina, </a:t>
            </a:r>
            <a:endParaRPr sz="4000">
              <a:latin typeface="Raleway"/>
              <a:ea typeface="Raleway"/>
              <a:cs typeface="Raleway"/>
              <a:sym typeface="Raleway"/>
            </a:endParaRPr>
          </a:p>
          <a:p>
            <a:pPr marL="0" lvl="0" indent="0" algn="l" rtl="0">
              <a:lnSpc>
                <a:spcPct val="30000"/>
              </a:lnSpc>
              <a:spcBef>
                <a:spcPts val="1200"/>
              </a:spcBef>
              <a:spcAft>
                <a:spcPts val="0"/>
              </a:spcAft>
              <a:buNone/>
            </a:pPr>
            <a:r>
              <a:rPr lang="en" sz="4000">
                <a:latin typeface="Raleway"/>
                <a:ea typeface="Raleway"/>
                <a:cs typeface="Raleway"/>
                <a:sym typeface="Raleway"/>
              </a:rPr>
              <a:t>Rosa Zimmerman and  Jesse Baldwin.</a:t>
            </a:r>
            <a:endParaRPr sz="4000">
              <a:latin typeface="Raleway"/>
              <a:ea typeface="Raleway"/>
              <a:cs typeface="Raleway"/>
              <a:sym typeface="Raleway"/>
            </a:endParaRPr>
          </a:p>
          <a:p>
            <a:pPr marL="0" lvl="0" indent="0" algn="l" rtl="0">
              <a:lnSpc>
                <a:spcPct val="30000"/>
              </a:lnSpc>
              <a:spcBef>
                <a:spcPts val="1200"/>
              </a:spcBef>
              <a:spcAft>
                <a:spcPts val="0"/>
              </a:spcAft>
              <a:buNone/>
            </a:pPr>
            <a:r>
              <a:rPr lang="en" sz="4000">
                <a:latin typeface="Raleway"/>
                <a:ea typeface="Raleway"/>
                <a:cs typeface="Raleway"/>
                <a:sym typeface="Raleway"/>
              </a:rPr>
              <a:t>The children  attended  our Fletcher site</a:t>
            </a:r>
            <a:endParaRPr sz="4000">
              <a:latin typeface="Raleway"/>
              <a:ea typeface="Raleway"/>
              <a:cs typeface="Raleway"/>
              <a:sym typeface="Raleway"/>
            </a:endParaRPr>
          </a:p>
          <a:p>
            <a:pPr marL="0" lvl="0" indent="0" algn="l" rtl="0">
              <a:lnSpc>
                <a:spcPct val="30000"/>
              </a:lnSpc>
              <a:spcBef>
                <a:spcPts val="1200"/>
              </a:spcBef>
              <a:spcAft>
                <a:spcPts val="0"/>
              </a:spcAft>
              <a:buNone/>
            </a:pPr>
            <a:r>
              <a:rPr lang="en" sz="4000">
                <a:latin typeface="Raleway"/>
                <a:ea typeface="Raleway"/>
                <a:cs typeface="Raleway"/>
                <a:sym typeface="Raleway"/>
              </a:rPr>
              <a:t>In 2009. They are attending West and </a:t>
            </a:r>
            <a:endParaRPr sz="4000">
              <a:latin typeface="Raleway"/>
              <a:ea typeface="Raleway"/>
              <a:cs typeface="Raleway"/>
              <a:sym typeface="Raleway"/>
            </a:endParaRPr>
          </a:p>
          <a:p>
            <a:pPr marL="0" lvl="0" indent="0" algn="l" rtl="0">
              <a:lnSpc>
                <a:spcPct val="30000"/>
              </a:lnSpc>
              <a:spcBef>
                <a:spcPts val="1200"/>
              </a:spcBef>
              <a:spcAft>
                <a:spcPts val="0"/>
              </a:spcAft>
              <a:buNone/>
            </a:pPr>
            <a:r>
              <a:rPr lang="en" sz="4000">
                <a:latin typeface="Raleway"/>
                <a:ea typeface="Raleway"/>
                <a:cs typeface="Raleway"/>
                <a:sym typeface="Raleway"/>
              </a:rPr>
              <a:t>North Henderson High School and</a:t>
            </a:r>
            <a:r>
              <a:rPr lang="en" sz="3800">
                <a:latin typeface="Raleway"/>
                <a:ea typeface="Raleway"/>
                <a:cs typeface="Raleway"/>
                <a:sym typeface="Raleway"/>
              </a:rPr>
              <a:t> </a:t>
            </a:r>
            <a:endParaRPr sz="3800">
              <a:latin typeface="Raleway"/>
              <a:ea typeface="Raleway"/>
              <a:cs typeface="Raleway"/>
              <a:sym typeface="Raleway"/>
            </a:endParaRPr>
          </a:p>
          <a:p>
            <a:pPr marL="0" lvl="0" indent="0" algn="l" rtl="0">
              <a:lnSpc>
                <a:spcPct val="30000"/>
              </a:lnSpc>
              <a:spcBef>
                <a:spcPts val="1200"/>
              </a:spcBef>
              <a:spcAft>
                <a:spcPts val="0"/>
              </a:spcAft>
              <a:buNone/>
            </a:pPr>
            <a:r>
              <a:rPr lang="en" sz="3800">
                <a:latin typeface="Raleway"/>
                <a:ea typeface="Raleway"/>
                <a:cs typeface="Raleway"/>
                <a:sym typeface="Raleway"/>
              </a:rPr>
              <a:t>remain f</a:t>
            </a:r>
            <a:r>
              <a:rPr lang="en" sz="4000">
                <a:latin typeface="Raleway"/>
                <a:ea typeface="Raleway"/>
                <a:cs typeface="Raleway"/>
                <a:sym typeface="Raleway"/>
              </a:rPr>
              <a:t>riends today. Their parents </a:t>
            </a:r>
            <a:endParaRPr sz="4000">
              <a:latin typeface="Raleway"/>
              <a:ea typeface="Raleway"/>
              <a:cs typeface="Raleway"/>
              <a:sym typeface="Raleway"/>
            </a:endParaRPr>
          </a:p>
          <a:p>
            <a:pPr marL="0" lvl="0" indent="0" algn="l" rtl="0">
              <a:lnSpc>
                <a:spcPct val="30000"/>
              </a:lnSpc>
              <a:spcBef>
                <a:spcPts val="1200"/>
              </a:spcBef>
              <a:spcAft>
                <a:spcPts val="0"/>
              </a:spcAft>
              <a:buNone/>
            </a:pPr>
            <a:r>
              <a:rPr lang="en" sz="4000">
                <a:latin typeface="Raleway"/>
                <a:ea typeface="Raleway"/>
                <a:cs typeface="Raleway"/>
                <a:sym typeface="Raleway"/>
              </a:rPr>
              <a:t>visited their former teachers to tell</a:t>
            </a:r>
            <a:endParaRPr sz="4000">
              <a:latin typeface="Raleway"/>
              <a:ea typeface="Raleway"/>
              <a:cs typeface="Raleway"/>
              <a:sym typeface="Raleway"/>
            </a:endParaRPr>
          </a:p>
          <a:p>
            <a:pPr marL="0" lvl="0" indent="0" algn="l" rtl="0">
              <a:lnSpc>
                <a:spcPct val="30000"/>
              </a:lnSpc>
              <a:spcBef>
                <a:spcPts val="1200"/>
              </a:spcBef>
              <a:spcAft>
                <a:spcPts val="0"/>
              </a:spcAft>
              <a:buNone/>
            </a:pPr>
            <a:r>
              <a:rPr lang="en" sz="4000">
                <a:latin typeface="Raleway"/>
                <a:ea typeface="Raleway"/>
                <a:cs typeface="Raleway"/>
                <a:sym typeface="Raleway"/>
              </a:rPr>
              <a:t>the positive impact Head Start made</a:t>
            </a:r>
            <a:endParaRPr sz="4000">
              <a:latin typeface="Raleway"/>
              <a:ea typeface="Raleway"/>
              <a:cs typeface="Raleway"/>
              <a:sym typeface="Raleway"/>
            </a:endParaRPr>
          </a:p>
          <a:p>
            <a:pPr marL="0" lvl="0" indent="0" algn="l" rtl="0">
              <a:lnSpc>
                <a:spcPct val="30000"/>
              </a:lnSpc>
              <a:spcBef>
                <a:spcPts val="1200"/>
              </a:spcBef>
              <a:spcAft>
                <a:spcPts val="0"/>
              </a:spcAft>
              <a:buNone/>
            </a:pPr>
            <a:r>
              <a:rPr lang="en" sz="4000">
                <a:latin typeface="Raleway"/>
                <a:ea typeface="Raleway"/>
                <a:cs typeface="Raleway"/>
                <a:sym typeface="Raleway"/>
              </a:rPr>
              <a:t>In the lives of their children and families.</a:t>
            </a:r>
            <a:endParaRPr sz="4000">
              <a:latin typeface="Raleway"/>
              <a:ea typeface="Raleway"/>
              <a:cs typeface="Raleway"/>
              <a:sym typeface="Raleway"/>
            </a:endParaRPr>
          </a:p>
          <a:p>
            <a:pPr marL="0" lvl="0" indent="0" algn="l" rtl="0">
              <a:spcBef>
                <a:spcPts val="1200"/>
              </a:spcBef>
              <a:spcAft>
                <a:spcPts val="1200"/>
              </a:spcAft>
              <a:buNone/>
            </a:pPr>
            <a:endParaRPr/>
          </a:p>
        </p:txBody>
      </p:sp>
      <p:sp>
        <p:nvSpPr>
          <p:cNvPr id="164" name="Google Shape;164;p22"/>
          <p:cNvSpPr txBox="1"/>
          <p:nvPr/>
        </p:nvSpPr>
        <p:spPr>
          <a:xfrm>
            <a:off x="2651075" y="1621000"/>
            <a:ext cx="418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a:t>
            </a:r>
            <a:endParaRPr>
              <a:latin typeface="Raleway"/>
              <a:ea typeface="Raleway"/>
              <a:cs typeface="Raleway"/>
              <a:sym typeface="Raleway"/>
            </a:endParaRPr>
          </a:p>
        </p:txBody>
      </p:sp>
      <p:pic>
        <p:nvPicPr>
          <p:cNvPr id="165" name="Google Shape;165;p22"/>
          <p:cNvPicPr preferRelativeResize="0"/>
          <p:nvPr/>
        </p:nvPicPr>
        <p:blipFill>
          <a:blip r:embed="rId3">
            <a:alphaModFix/>
          </a:blip>
          <a:stretch>
            <a:fillRect/>
          </a:stretch>
        </p:blipFill>
        <p:spPr>
          <a:xfrm>
            <a:off x="497150" y="1621000"/>
            <a:ext cx="2058800" cy="1702149"/>
          </a:xfrm>
          <a:prstGeom prst="rect">
            <a:avLst/>
          </a:prstGeom>
          <a:noFill/>
          <a:ln>
            <a:noFill/>
          </a:ln>
        </p:spPr>
      </p:pic>
      <p:sp>
        <p:nvSpPr>
          <p:cNvPr id="166" name="Google Shape;166;p22"/>
          <p:cNvSpPr txBox="1"/>
          <p:nvPr/>
        </p:nvSpPr>
        <p:spPr>
          <a:xfrm>
            <a:off x="3442200" y="1485225"/>
            <a:ext cx="5074800" cy="3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accent1"/>
              </a:buClr>
              <a:buSzPts val="1100"/>
              <a:buFont typeface="Arial"/>
              <a:buNone/>
            </a:pPr>
            <a:r>
              <a:rPr lang="en" sz="1200">
                <a:solidFill>
                  <a:schemeClr val="accent1"/>
                </a:solidFill>
                <a:latin typeface="Raleway"/>
                <a:ea typeface="Raleway"/>
                <a:cs typeface="Raleway"/>
                <a:sym typeface="Raleway"/>
              </a:rPr>
              <a:t>ITERS and ECERS Environmental Rating Scale Assessment Results for Etowah was 6.25 and for Sugar Hill.was 6.10</a:t>
            </a:r>
            <a:endParaRPr sz="1200">
              <a:solidFill>
                <a:schemeClr val="accent1"/>
              </a:solidFill>
              <a:latin typeface="Raleway"/>
              <a:ea typeface="Raleway"/>
              <a:cs typeface="Raleway"/>
              <a:sym typeface="Raleway"/>
            </a:endParaRPr>
          </a:p>
          <a:p>
            <a:pPr marL="0" lvl="0" indent="0" algn="l" rtl="0">
              <a:spcBef>
                <a:spcPts val="1200"/>
              </a:spcBef>
              <a:spcAft>
                <a:spcPts val="0"/>
              </a:spcAft>
              <a:buNone/>
            </a:pPr>
            <a:r>
              <a:rPr lang="en" sz="1200" b="1">
                <a:solidFill>
                  <a:schemeClr val="accent1"/>
                </a:solidFill>
                <a:latin typeface="Raleway"/>
                <a:ea typeface="Raleway"/>
                <a:cs typeface="Raleway"/>
                <a:sym typeface="Raleway"/>
              </a:rPr>
              <a:t>June Trainings:</a:t>
            </a:r>
            <a:endParaRPr sz="1200" b="1">
              <a:solidFill>
                <a:schemeClr val="accent1"/>
              </a:solidFill>
              <a:latin typeface="Raleway"/>
              <a:ea typeface="Raleway"/>
              <a:cs typeface="Raleway"/>
              <a:sym typeface="Raleway"/>
            </a:endParaRPr>
          </a:p>
          <a:p>
            <a:pPr marL="457200" lvl="0" indent="-304800" algn="l" rtl="0">
              <a:spcBef>
                <a:spcPts val="0"/>
              </a:spcBef>
              <a:spcAft>
                <a:spcPts val="0"/>
              </a:spcAft>
              <a:buClr>
                <a:schemeClr val="accent1"/>
              </a:buClr>
              <a:buSzPts val="1200"/>
              <a:buFont typeface="Raleway"/>
              <a:buChar char="●"/>
            </a:pPr>
            <a:r>
              <a:rPr lang="en" sz="1200">
                <a:solidFill>
                  <a:schemeClr val="accent1"/>
                </a:solidFill>
                <a:latin typeface="Raleway"/>
                <a:ea typeface="Raleway"/>
                <a:cs typeface="Raleway"/>
                <a:sym typeface="Raleway"/>
              </a:rPr>
              <a:t>NHSA Leads Conference</a:t>
            </a:r>
            <a:endParaRPr sz="1200">
              <a:solidFill>
                <a:schemeClr val="accent1"/>
              </a:solidFill>
              <a:latin typeface="Raleway"/>
              <a:ea typeface="Raleway"/>
              <a:cs typeface="Raleway"/>
              <a:sym typeface="Raleway"/>
            </a:endParaRPr>
          </a:p>
          <a:p>
            <a:pPr marL="457200" lvl="0" indent="-304800" algn="l" rtl="0">
              <a:spcBef>
                <a:spcPts val="0"/>
              </a:spcBef>
              <a:spcAft>
                <a:spcPts val="0"/>
              </a:spcAft>
              <a:buClr>
                <a:schemeClr val="accent1"/>
              </a:buClr>
              <a:buSzPts val="1200"/>
              <a:buFont typeface="Raleway"/>
              <a:buChar char="●"/>
            </a:pPr>
            <a:r>
              <a:rPr lang="en" sz="1200">
                <a:solidFill>
                  <a:schemeClr val="accent1"/>
                </a:solidFill>
                <a:latin typeface="Raleway"/>
                <a:ea typeface="Raleway"/>
                <a:cs typeface="Raleway"/>
                <a:sym typeface="Raleway"/>
              </a:rPr>
              <a:t>Diversity </a:t>
            </a:r>
            <a:endParaRPr sz="1200">
              <a:solidFill>
                <a:schemeClr val="accent1"/>
              </a:solidFill>
              <a:latin typeface="Raleway"/>
              <a:ea typeface="Raleway"/>
              <a:cs typeface="Raleway"/>
              <a:sym typeface="Raleway"/>
            </a:endParaRPr>
          </a:p>
          <a:p>
            <a:pPr marL="457200" lvl="0" indent="-304800" algn="l" rtl="0">
              <a:spcBef>
                <a:spcPts val="0"/>
              </a:spcBef>
              <a:spcAft>
                <a:spcPts val="0"/>
              </a:spcAft>
              <a:buClr>
                <a:schemeClr val="accent1"/>
              </a:buClr>
              <a:buSzPts val="1200"/>
              <a:buFont typeface="Raleway"/>
              <a:buChar char="●"/>
            </a:pPr>
            <a:r>
              <a:rPr lang="en" sz="1200">
                <a:solidFill>
                  <a:schemeClr val="accent1"/>
                </a:solidFill>
                <a:latin typeface="Raleway"/>
                <a:ea typeface="Raleway"/>
                <a:cs typeface="Raleway"/>
                <a:sym typeface="Raleway"/>
              </a:rPr>
              <a:t>Tooth Brushing </a:t>
            </a:r>
            <a:endParaRPr sz="1200">
              <a:solidFill>
                <a:schemeClr val="accent1"/>
              </a:solidFill>
              <a:latin typeface="Raleway"/>
              <a:ea typeface="Raleway"/>
              <a:cs typeface="Raleway"/>
              <a:sym typeface="Raleway"/>
            </a:endParaRPr>
          </a:p>
          <a:p>
            <a:pPr marL="457200" lvl="0" indent="-304800" algn="l" rtl="0">
              <a:lnSpc>
                <a:spcPct val="100000"/>
              </a:lnSpc>
              <a:spcBef>
                <a:spcPts val="0"/>
              </a:spcBef>
              <a:spcAft>
                <a:spcPts val="0"/>
              </a:spcAft>
              <a:buClr>
                <a:schemeClr val="accent1"/>
              </a:buClr>
              <a:buSzPts val="1200"/>
              <a:buFont typeface="Raleway"/>
              <a:buChar char="●"/>
            </a:pPr>
            <a:r>
              <a:rPr lang="en" sz="1200">
                <a:solidFill>
                  <a:schemeClr val="accent1"/>
                </a:solidFill>
                <a:latin typeface="Raleway"/>
                <a:ea typeface="Raleway"/>
                <a:cs typeface="Raleway"/>
                <a:sym typeface="Raleway"/>
              </a:rPr>
              <a:t>Active Supervision</a:t>
            </a:r>
            <a:endParaRPr sz="1200">
              <a:solidFill>
                <a:schemeClr val="accent1"/>
              </a:solidFill>
              <a:latin typeface="Raleway"/>
              <a:ea typeface="Raleway"/>
              <a:cs typeface="Raleway"/>
              <a:sym typeface="Raleway"/>
            </a:endParaRPr>
          </a:p>
          <a:p>
            <a:pPr marL="457200" lvl="0" indent="-304800" algn="l" rtl="0">
              <a:lnSpc>
                <a:spcPct val="100000"/>
              </a:lnSpc>
              <a:spcBef>
                <a:spcPts val="0"/>
              </a:spcBef>
              <a:spcAft>
                <a:spcPts val="0"/>
              </a:spcAft>
              <a:buClr>
                <a:schemeClr val="accent1"/>
              </a:buClr>
              <a:buSzPts val="1200"/>
              <a:buFont typeface="Raleway"/>
              <a:buChar char="●"/>
            </a:pPr>
            <a:r>
              <a:rPr lang="en" sz="1200">
                <a:solidFill>
                  <a:schemeClr val="accent1"/>
                </a:solidFill>
                <a:latin typeface="Raleway"/>
                <a:ea typeface="Raleway"/>
                <a:cs typeface="Raleway"/>
                <a:sym typeface="Raleway"/>
              </a:rPr>
              <a:t>Building an Anti Racist Workplace</a:t>
            </a:r>
            <a:endParaRPr sz="1200">
              <a:solidFill>
                <a:schemeClr val="accent1"/>
              </a:solidFill>
              <a:latin typeface="Raleway"/>
              <a:ea typeface="Raleway"/>
              <a:cs typeface="Raleway"/>
              <a:sym typeface="Raleway"/>
            </a:endParaRPr>
          </a:p>
          <a:p>
            <a:pPr marL="0" lvl="0" indent="0" algn="l" rtl="0">
              <a:lnSpc>
                <a:spcPct val="50000"/>
              </a:lnSpc>
              <a:spcBef>
                <a:spcPts val="0"/>
              </a:spcBef>
              <a:spcAft>
                <a:spcPts val="0"/>
              </a:spcAft>
              <a:buNone/>
            </a:pPr>
            <a:r>
              <a:rPr lang="en" sz="1200">
                <a:solidFill>
                  <a:schemeClr val="accent1"/>
                </a:solidFill>
                <a:latin typeface="Raleway"/>
                <a:ea typeface="Raleway"/>
                <a:cs typeface="Raleway"/>
                <a:sym typeface="Raleway"/>
              </a:rPr>
              <a:t>    </a:t>
            </a:r>
            <a:endParaRPr sz="1200">
              <a:solidFill>
                <a:schemeClr val="accent1"/>
              </a:solidFill>
              <a:latin typeface="Raleway"/>
              <a:ea typeface="Raleway"/>
              <a:cs typeface="Raleway"/>
              <a:sym typeface="Raleway"/>
            </a:endParaRPr>
          </a:p>
          <a:p>
            <a:pPr marL="0" lvl="0" indent="0" algn="l" rtl="0">
              <a:lnSpc>
                <a:spcPct val="100000"/>
              </a:lnSpc>
              <a:spcBef>
                <a:spcPts val="0"/>
              </a:spcBef>
              <a:spcAft>
                <a:spcPts val="0"/>
              </a:spcAft>
              <a:buNone/>
            </a:pPr>
            <a:endParaRPr sz="1200">
              <a:solidFill>
                <a:schemeClr val="accent1"/>
              </a:solidFill>
              <a:latin typeface="Raleway"/>
              <a:ea typeface="Raleway"/>
              <a:cs typeface="Raleway"/>
              <a:sym typeface="Raleway"/>
            </a:endParaRPr>
          </a:p>
          <a:p>
            <a:pPr marL="0" lvl="0" indent="0" algn="l" rtl="0">
              <a:lnSpc>
                <a:spcPct val="100000"/>
              </a:lnSpc>
              <a:spcBef>
                <a:spcPts val="0"/>
              </a:spcBef>
              <a:spcAft>
                <a:spcPts val="0"/>
              </a:spcAft>
              <a:buNone/>
            </a:pPr>
            <a:r>
              <a:rPr lang="en" sz="1200">
                <a:solidFill>
                  <a:schemeClr val="accent1"/>
                </a:solidFill>
                <a:latin typeface="Raleway"/>
                <a:ea typeface="Raleway"/>
                <a:cs typeface="Raleway"/>
                <a:sym typeface="Raleway"/>
              </a:rPr>
              <a:t>Children are enjoying outdoor activities:</a:t>
            </a:r>
            <a:endParaRPr sz="1200">
              <a:solidFill>
                <a:schemeClr val="accent1"/>
              </a:solidFill>
              <a:latin typeface="Raleway"/>
              <a:ea typeface="Raleway"/>
              <a:cs typeface="Raleway"/>
              <a:sym typeface="Raleway"/>
            </a:endParaRPr>
          </a:p>
          <a:p>
            <a:pPr marL="0" lvl="0" indent="0" algn="l" rtl="0">
              <a:lnSpc>
                <a:spcPct val="70000"/>
              </a:lnSpc>
              <a:spcBef>
                <a:spcPts val="0"/>
              </a:spcBef>
              <a:spcAft>
                <a:spcPts val="0"/>
              </a:spcAft>
              <a:buNone/>
            </a:pPr>
            <a:endParaRPr sz="1300">
              <a:solidFill>
                <a:schemeClr val="accent1"/>
              </a:solidFill>
              <a:latin typeface="Lato"/>
              <a:ea typeface="Lato"/>
              <a:cs typeface="Lato"/>
              <a:sym typeface="Lato"/>
            </a:endParaRPr>
          </a:p>
          <a:p>
            <a:pPr marL="0" lvl="0" indent="0" algn="l" rtl="0">
              <a:lnSpc>
                <a:spcPct val="70000"/>
              </a:lnSpc>
              <a:spcBef>
                <a:spcPts val="0"/>
              </a:spcBef>
              <a:spcAft>
                <a:spcPts val="0"/>
              </a:spcAft>
              <a:buNone/>
            </a:pPr>
            <a:endParaRPr sz="1300">
              <a:solidFill>
                <a:schemeClr val="accent1"/>
              </a:solidFill>
              <a:latin typeface="Lato"/>
              <a:ea typeface="Lato"/>
              <a:cs typeface="Lato"/>
              <a:sym typeface="Lato"/>
            </a:endParaRPr>
          </a:p>
          <a:p>
            <a:pPr marL="0" lvl="0" indent="0" algn="l" rtl="0">
              <a:lnSpc>
                <a:spcPct val="70000"/>
              </a:lnSpc>
              <a:spcBef>
                <a:spcPts val="0"/>
              </a:spcBef>
              <a:spcAft>
                <a:spcPts val="0"/>
              </a:spcAft>
              <a:buNone/>
            </a:pPr>
            <a:endParaRPr sz="1300">
              <a:solidFill>
                <a:schemeClr val="accent1"/>
              </a:solidFill>
              <a:latin typeface="Lato"/>
              <a:ea typeface="Lato"/>
              <a:cs typeface="Lato"/>
              <a:sym typeface="Lato"/>
            </a:endParaRPr>
          </a:p>
          <a:p>
            <a:pPr marL="0" lvl="0" indent="0" algn="l" rtl="0">
              <a:lnSpc>
                <a:spcPct val="70000"/>
              </a:lnSpc>
              <a:spcBef>
                <a:spcPts val="0"/>
              </a:spcBef>
              <a:spcAft>
                <a:spcPts val="0"/>
              </a:spcAft>
              <a:buNone/>
            </a:pPr>
            <a:endParaRPr sz="1300">
              <a:solidFill>
                <a:schemeClr val="accent1"/>
              </a:solidFill>
              <a:latin typeface="Lato"/>
              <a:ea typeface="Lato"/>
              <a:cs typeface="Lato"/>
              <a:sym typeface="Lato"/>
            </a:endParaRPr>
          </a:p>
          <a:p>
            <a:pPr marL="0" lvl="0" indent="0" algn="l" rtl="0">
              <a:lnSpc>
                <a:spcPct val="70000"/>
              </a:lnSpc>
              <a:spcBef>
                <a:spcPts val="0"/>
              </a:spcBef>
              <a:spcAft>
                <a:spcPts val="0"/>
              </a:spcAft>
              <a:buNone/>
            </a:pPr>
            <a:endParaRPr sz="1300">
              <a:solidFill>
                <a:schemeClr val="accent1"/>
              </a:solidFill>
              <a:latin typeface="Lato"/>
              <a:ea typeface="Lato"/>
              <a:cs typeface="Lato"/>
              <a:sym typeface="Lato"/>
            </a:endParaRPr>
          </a:p>
          <a:p>
            <a:pPr marL="0" lvl="0" indent="0" algn="l" rtl="0">
              <a:lnSpc>
                <a:spcPct val="70000"/>
              </a:lnSpc>
              <a:spcBef>
                <a:spcPts val="0"/>
              </a:spcBef>
              <a:spcAft>
                <a:spcPts val="0"/>
              </a:spcAft>
              <a:buNone/>
            </a:pPr>
            <a:endParaRPr sz="1300">
              <a:solidFill>
                <a:schemeClr val="accent1"/>
              </a:solidFill>
              <a:latin typeface="Lato"/>
              <a:ea typeface="Lato"/>
              <a:cs typeface="Lato"/>
              <a:sym typeface="Lato"/>
            </a:endParaRPr>
          </a:p>
          <a:p>
            <a:pPr marL="0" lvl="0" indent="0" algn="l" rtl="0">
              <a:lnSpc>
                <a:spcPct val="70000"/>
              </a:lnSpc>
              <a:spcBef>
                <a:spcPts val="0"/>
              </a:spcBef>
              <a:spcAft>
                <a:spcPts val="0"/>
              </a:spcAft>
              <a:buNone/>
            </a:pPr>
            <a:endParaRPr sz="1300">
              <a:solidFill>
                <a:schemeClr val="accent1"/>
              </a:solidFill>
              <a:latin typeface="Lato"/>
              <a:ea typeface="Lato"/>
              <a:cs typeface="Lato"/>
              <a:sym typeface="Lato"/>
            </a:endParaRPr>
          </a:p>
          <a:p>
            <a:pPr marL="0" lvl="0" indent="0" algn="l" rtl="0">
              <a:lnSpc>
                <a:spcPct val="70000"/>
              </a:lnSpc>
              <a:spcBef>
                <a:spcPts val="0"/>
              </a:spcBef>
              <a:spcAft>
                <a:spcPts val="0"/>
              </a:spcAft>
              <a:buClr>
                <a:schemeClr val="accent1"/>
              </a:buClr>
              <a:buSzPts val="1100"/>
              <a:buFont typeface="Arial"/>
              <a:buNone/>
            </a:pPr>
            <a:endParaRPr sz="1300">
              <a:solidFill>
                <a:schemeClr val="accent1"/>
              </a:solidFill>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							</a:t>
            </a:r>
            <a:endParaRPr>
              <a:latin typeface="Lato"/>
              <a:ea typeface="Lato"/>
              <a:cs typeface="Lato"/>
              <a:sym typeface="Lato"/>
            </a:endParaRPr>
          </a:p>
        </p:txBody>
      </p:sp>
      <p:pic>
        <p:nvPicPr>
          <p:cNvPr id="167" name="Google Shape;167;p22"/>
          <p:cNvPicPr preferRelativeResize="0"/>
          <p:nvPr/>
        </p:nvPicPr>
        <p:blipFill>
          <a:blip r:embed="rId4">
            <a:alphaModFix/>
          </a:blip>
          <a:stretch>
            <a:fillRect/>
          </a:stretch>
        </p:blipFill>
        <p:spPr>
          <a:xfrm>
            <a:off x="3688155" y="3754950"/>
            <a:ext cx="925170" cy="1228649"/>
          </a:xfrm>
          <a:prstGeom prst="rect">
            <a:avLst/>
          </a:prstGeom>
          <a:noFill/>
          <a:ln>
            <a:noFill/>
          </a:ln>
        </p:spPr>
      </p:pic>
      <p:pic>
        <p:nvPicPr>
          <p:cNvPr id="168" name="Google Shape;168;p22"/>
          <p:cNvPicPr preferRelativeResize="0"/>
          <p:nvPr/>
        </p:nvPicPr>
        <p:blipFill>
          <a:blip r:embed="rId5">
            <a:alphaModFix/>
          </a:blip>
          <a:stretch>
            <a:fillRect/>
          </a:stretch>
        </p:blipFill>
        <p:spPr>
          <a:xfrm>
            <a:off x="5157103" y="3829766"/>
            <a:ext cx="1439478" cy="1079000"/>
          </a:xfrm>
          <a:prstGeom prst="rect">
            <a:avLst/>
          </a:prstGeom>
          <a:noFill/>
          <a:ln>
            <a:noFill/>
          </a:ln>
        </p:spPr>
      </p:pic>
      <p:pic>
        <p:nvPicPr>
          <p:cNvPr id="169" name="Google Shape;169;p22"/>
          <p:cNvPicPr preferRelativeResize="0"/>
          <p:nvPr/>
        </p:nvPicPr>
        <p:blipFill>
          <a:blip r:embed="rId6">
            <a:alphaModFix/>
          </a:blip>
          <a:stretch>
            <a:fillRect/>
          </a:stretch>
        </p:blipFill>
        <p:spPr>
          <a:xfrm>
            <a:off x="6995700" y="3754950"/>
            <a:ext cx="925174" cy="12286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Head Start &amp; NC Pre-K Updates</a:t>
            </a:r>
            <a:endParaRPr/>
          </a:p>
        </p:txBody>
      </p:sp>
      <p:sp>
        <p:nvSpPr>
          <p:cNvPr id="175" name="Google Shape;175;p23"/>
          <p:cNvSpPr txBox="1">
            <a:spLocks noGrp="1"/>
          </p:cNvSpPr>
          <p:nvPr>
            <p:ph type="body" idx="1"/>
          </p:nvPr>
        </p:nvSpPr>
        <p:spPr>
          <a:xfrm>
            <a:off x="186100" y="1516975"/>
            <a:ext cx="5505000" cy="15459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endParaRPr sz="4800">
              <a:solidFill>
                <a:srgbClr val="000000"/>
              </a:solidFill>
            </a:endParaRPr>
          </a:p>
          <a:p>
            <a:pPr marL="0" lvl="0" indent="0" algn="l" rtl="0">
              <a:lnSpc>
                <a:spcPct val="100000"/>
              </a:lnSpc>
              <a:spcBef>
                <a:spcPts val="0"/>
              </a:spcBef>
              <a:spcAft>
                <a:spcPts val="0"/>
              </a:spcAft>
              <a:buNone/>
            </a:pPr>
            <a:r>
              <a:rPr lang="en" sz="4800">
                <a:solidFill>
                  <a:srgbClr val="000000"/>
                </a:solidFill>
              </a:rPr>
              <a:t>          </a:t>
            </a:r>
            <a:r>
              <a:rPr lang="en" sz="4800" b="1">
                <a:solidFill>
                  <a:srgbClr val="000000"/>
                </a:solidFill>
              </a:rPr>
              <a:t>   Children’s Services (non-teaching staff) “Farm Field Trip” 6/6/22</a:t>
            </a:r>
            <a:endParaRPr sz="4800" b="1">
              <a:solidFill>
                <a:srgbClr val="000000"/>
              </a:solidFill>
            </a:endParaRPr>
          </a:p>
          <a:p>
            <a:pPr marL="0" lvl="0" indent="457200" algn="l" rtl="0">
              <a:lnSpc>
                <a:spcPct val="100000"/>
              </a:lnSpc>
              <a:spcBef>
                <a:spcPts val="0"/>
              </a:spcBef>
              <a:spcAft>
                <a:spcPts val="0"/>
              </a:spcAft>
              <a:buNone/>
            </a:pPr>
            <a:endParaRPr sz="4800">
              <a:solidFill>
                <a:srgbClr val="222222"/>
              </a:solidFill>
            </a:endParaRPr>
          </a:p>
          <a:p>
            <a:pPr marL="457200" lvl="0" indent="-304800" algn="l" rtl="0">
              <a:lnSpc>
                <a:spcPct val="100000"/>
              </a:lnSpc>
              <a:spcBef>
                <a:spcPts val="0"/>
              </a:spcBef>
              <a:spcAft>
                <a:spcPts val="0"/>
              </a:spcAft>
              <a:buClr>
                <a:srgbClr val="222222"/>
              </a:buClr>
              <a:buSzPct val="100000"/>
              <a:buChar char="●"/>
            </a:pPr>
            <a:r>
              <a:rPr lang="en" sz="4800">
                <a:solidFill>
                  <a:srgbClr val="222222"/>
                </a:solidFill>
                <a:highlight>
                  <a:srgbClr val="FFFFFF"/>
                </a:highlight>
                <a:latin typeface="Arial"/>
                <a:ea typeface="Arial"/>
                <a:cs typeface="Arial"/>
                <a:sym typeface="Arial"/>
              </a:rPr>
              <a:t>Appalachian Sustainable Agriculture Project / Growing Minds Program</a:t>
            </a:r>
            <a:endParaRPr sz="4800">
              <a:solidFill>
                <a:srgbClr val="222222"/>
              </a:solidFill>
            </a:endParaRPr>
          </a:p>
          <a:p>
            <a:pPr marL="457200" lvl="0" indent="-304800" algn="l" rtl="0">
              <a:lnSpc>
                <a:spcPct val="100000"/>
              </a:lnSpc>
              <a:spcBef>
                <a:spcPts val="0"/>
              </a:spcBef>
              <a:spcAft>
                <a:spcPts val="0"/>
              </a:spcAft>
              <a:buClr>
                <a:srgbClr val="000000"/>
              </a:buClr>
              <a:buSzPct val="100000"/>
              <a:buChar char="●"/>
            </a:pPr>
            <a:r>
              <a:rPr lang="en" sz="4800">
                <a:solidFill>
                  <a:srgbClr val="000000"/>
                </a:solidFill>
              </a:rPr>
              <a:t>Explored Tiny Bridge Farm / Tierra Fertil Coop - Hendersonville</a:t>
            </a:r>
            <a:endParaRPr sz="4800">
              <a:solidFill>
                <a:srgbClr val="000000"/>
              </a:solidFill>
            </a:endParaRPr>
          </a:p>
          <a:p>
            <a:pPr marL="457200" lvl="0" indent="-304800" algn="l" rtl="0">
              <a:lnSpc>
                <a:spcPct val="100000"/>
              </a:lnSpc>
              <a:spcBef>
                <a:spcPts val="0"/>
              </a:spcBef>
              <a:spcAft>
                <a:spcPts val="0"/>
              </a:spcAft>
              <a:buClr>
                <a:srgbClr val="000000"/>
              </a:buClr>
              <a:buSzPct val="100000"/>
              <a:buChar char="●"/>
            </a:pPr>
            <a:r>
              <a:rPr lang="en" sz="4800">
                <a:solidFill>
                  <a:srgbClr val="000000"/>
                </a:solidFill>
              </a:rPr>
              <a:t>Lunch provided by Dandelion Cafe</a:t>
            </a:r>
            <a:endParaRPr sz="4800">
              <a:solidFill>
                <a:srgbClr val="000000"/>
              </a:solidFill>
            </a:endParaRPr>
          </a:p>
          <a:p>
            <a:pPr marL="457200" lvl="0" indent="-304800" algn="l" rtl="0">
              <a:lnSpc>
                <a:spcPct val="100000"/>
              </a:lnSpc>
              <a:spcBef>
                <a:spcPts val="0"/>
              </a:spcBef>
              <a:spcAft>
                <a:spcPts val="0"/>
              </a:spcAft>
              <a:buClr>
                <a:srgbClr val="000000"/>
              </a:buClr>
              <a:buSzPct val="100000"/>
              <a:buChar char="●"/>
            </a:pPr>
            <a:r>
              <a:rPr lang="en" sz="4800">
                <a:solidFill>
                  <a:srgbClr val="000000"/>
                </a:solidFill>
              </a:rPr>
              <a:t>Participated in hands-on activities &amp; made connections to ECE curriculum</a:t>
            </a:r>
            <a:endParaRPr sz="4800">
              <a:solidFill>
                <a:srgbClr val="000000"/>
              </a:solidFill>
            </a:endParaRPr>
          </a:p>
          <a:p>
            <a:pPr marL="457200" lvl="0" indent="-304800" algn="l" rtl="0">
              <a:lnSpc>
                <a:spcPct val="100000"/>
              </a:lnSpc>
              <a:spcBef>
                <a:spcPts val="0"/>
              </a:spcBef>
              <a:spcAft>
                <a:spcPts val="0"/>
              </a:spcAft>
              <a:buClr>
                <a:srgbClr val="000000"/>
              </a:buClr>
              <a:buSzPct val="100000"/>
              <a:buChar char="●"/>
            </a:pPr>
            <a:r>
              <a:rPr lang="en" sz="4800">
                <a:solidFill>
                  <a:srgbClr val="000000"/>
                </a:solidFill>
              </a:rPr>
              <a:t>Collaborative effort to increase staff morale and retention </a:t>
            </a:r>
            <a:endParaRPr sz="4800">
              <a:solidFill>
                <a:srgbClr val="000000"/>
              </a:solidFill>
            </a:endParaRPr>
          </a:p>
          <a:p>
            <a:pPr marL="457200" lvl="0" indent="0" algn="l" rtl="0">
              <a:lnSpc>
                <a:spcPct val="100000"/>
              </a:lnSpc>
              <a:spcBef>
                <a:spcPts val="0"/>
              </a:spcBef>
              <a:spcAft>
                <a:spcPts val="0"/>
              </a:spcAft>
              <a:buNone/>
            </a:pPr>
            <a:endParaRPr sz="5123">
              <a:solidFill>
                <a:srgbClr val="000000"/>
              </a:solidFill>
            </a:endParaRPr>
          </a:p>
          <a:p>
            <a:pPr marL="0" lvl="0" indent="0" algn="l" rtl="0">
              <a:lnSpc>
                <a:spcPct val="100000"/>
              </a:lnSpc>
              <a:spcBef>
                <a:spcPts val="0"/>
              </a:spcBef>
              <a:spcAft>
                <a:spcPts val="0"/>
              </a:spcAft>
              <a:buNone/>
            </a:pPr>
            <a:endParaRPr sz="5123" b="1">
              <a:solidFill>
                <a:srgbClr val="000000"/>
              </a:solidFill>
              <a:highlight>
                <a:srgbClr val="FFFF00"/>
              </a:highlight>
            </a:endParaRPr>
          </a:p>
          <a:p>
            <a:pPr marL="0" lvl="0" indent="0" algn="l" rtl="0">
              <a:lnSpc>
                <a:spcPct val="100000"/>
              </a:lnSpc>
              <a:spcBef>
                <a:spcPts val="0"/>
              </a:spcBef>
              <a:spcAft>
                <a:spcPts val="0"/>
              </a:spcAft>
              <a:buNone/>
            </a:pPr>
            <a:endParaRPr sz="5123">
              <a:solidFill>
                <a:srgbClr val="000000"/>
              </a:solidFill>
            </a:endParaRPr>
          </a:p>
          <a:p>
            <a:pPr marL="0" lvl="0" indent="0" algn="l" rtl="0">
              <a:lnSpc>
                <a:spcPct val="100000"/>
              </a:lnSpc>
              <a:spcBef>
                <a:spcPts val="0"/>
              </a:spcBef>
              <a:spcAft>
                <a:spcPts val="0"/>
              </a:spcAft>
              <a:buNone/>
            </a:pPr>
            <a:endParaRPr sz="5123">
              <a:solidFill>
                <a:srgbClr val="000000"/>
              </a:solidFill>
              <a:highlight>
                <a:srgbClr val="FFFF00"/>
              </a:highlight>
            </a:endParaRPr>
          </a:p>
          <a:p>
            <a:pPr marL="0" lvl="0" indent="0" algn="l" rtl="0">
              <a:lnSpc>
                <a:spcPct val="100000"/>
              </a:lnSpc>
              <a:spcBef>
                <a:spcPts val="0"/>
              </a:spcBef>
              <a:spcAft>
                <a:spcPts val="0"/>
              </a:spcAft>
              <a:buNone/>
            </a:pPr>
            <a:endParaRPr sz="5123">
              <a:solidFill>
                <a:srgbClr val="000000"/>
              </a:solidFill>
              <a:highlight>
                <a:srgbClr val="FFFF00"/>
              </a:highlight>
            </a:endParaRPr>
          </a:p>
          <a:p>
            <a:pPr marL="0" lvl="0" indent="0" algn="l" rtl="0">
              <a:lnSpc>
                <a:spcPct val="100000"/>
              </a:lnSpc>
              <a:spcBef>
                <a:spcPts val="0"/>
              </a:spcBef>
              <a:spcAft>
                <a:spcPts val="0"/>
              </a:spcAft>
              <a:buNone/>
            </a:pPr>
            <a:endParaRPr sz="5123">
              <a:solidFill>
                <a:srgbClr val="000000"/>
              </a:solidFill>
              <a:highlight>
                <a:srgbClr val="FFFF00"/>
              </a:highlight>
            </a:endParaRPr>
          </a:p>
          <a:p>
            <a:pPr marL="0" lvl="0" indent="0" algn="l" rtl="0">
              <a:lnSpc>
                <a:spcPct val="100000"/>
              </a:lnSpc>
              <a:spcBef>
                <a:spcPts val="0"/>
              </a:spcBef>
              <a:spcAft>
                <a:spcPts val="0"/>
              </a:spcAft>
              <a:buNone/>
            </a:pPr>
            <a:endParaRPr sz="5123">
              <a:solidFill>
                <a:srgbClr val="000000"/>
              </a:solidFill>
              <a:highlight>
                <a:srgbClr val="FFFF00"/>
              </a:highlight>
            </a:endParaRPr>
          </a:p>
          <a:p>
            <a:pPr marL="0" lvl="0" indent="0" algn="l" rtl="0">
              <a:lnSpc>
                <a:spcPct val="100000"/>
              </a:lnSpc>
              <a:spcBef>
                <a:spcPts val="0"/>
              </a:spcBef>
              <a:spcAft>
                <a:spcPts val="0"/>
              </a:spcAft>
              <a:buNone/>
            </a:pPr>
            <a:endParaRPr sz="5123">
              <a:solidFill>
                <a:srgbClr val="000000"/>
              </a:solidFill>
              <a:highlight>
                <a:srgbClr val="FFFF00"/>
              </a:highlight>
            </a:endParaRPr>
          </a:p>
          <a:p>
            <a:pPr marL="0" lvl="0" indent="0" algn="l" rtl="0">
              <a:lnSpc>
                <a:spcPct val="100000"/>
              </a:lnSpc>
              <a:spcBef>
                <a:spcPts val="0"/>
              </a:spcBef>
              <a:spcAft>
                <a:spcPts val="0"/>
              </a:spcAft>
              <a:buNone/>
            </a:pPr>
            <a:endParaRPr sz="4800">
              <a:solidFill>
                <a:srgbClr val="000000"/>
              </a:solidFill>
            </a:endParaRPr>
          </a:p>
          <a:p>
            <a:pPr marL="0" lvl="0" indent="0" algn="l" rtl="0">
              <a:lnSpc>
                <a:spcPct val="100000"/>
              </a:lnSpc>
              <a:spcBef>
                <a:spcPts val="0"/>
              </a:spcBef>
              <a:spcAft>
                <a:spcPts val="0"/>
              </a:spcAft>
              <a:buNone/>
            </a:pPr>
            <a:endParaRPr sz="5123">
              <a:solidFill>
                <a:srgbClr val="000000"/>
              </a:solidFill>
            </a:endParaRPr>
          </a:p>
          <a:p>
            <a:pPr marL="0" lvl="0" indent="0" algn="l" rtl="0">
              <a:lnSpc>
                <a:spcPct val="100000"/>
              </a:lnSpc>
              <a:spcBef>
                <a:spcPts val="0"/>
              </a:spcBef>
              <a:spcAft>
                <a:spcPts val="0"/>
              </a:spcAft>
              <a:buNone/>
            </a:pPr>
            <a:endParaRPr sz="1200">
              <a:solidFill>
                <a:srgbClr val="000000"/>
              </a:solidFill>
            </a:endParaRPr>
          </a:p>
          <a:p>
            <a:pPr marL="0" lvl="0" indent="0" algn="l" rtl="0">
              <a:lnSpc>
                <a:spcPct val="100000"/>
              </a:lnSpc>
              <a:spcBef>
                <a:spcPts val="0"/>
              </a:spcBef>
              <a:spcAft>
                <a:spcPts val="0"/>
              </a:spcAft>
              <a:buNone/>
            </a:pPr>
            <a:endParaRPr sz="1200">
              <a:solidFill>
                <a:srgbClr val="000000"/>
              </a:solidFill>
            </a:endParaRPr>
          </a:p>
          <a:p>
            <a:pPr marL="0" lvl="0" indent="0" algn="l" rtl="0">
              <a:lnSpc>
                <a:spcPct val="100000"/>
              </a:lnSpc>
              <a:spcBef>
                <a:spcPts val="0"/>
              </a:spcBef>
              <a:spcAft>
                <a:spcPts val="0"/>
              </a:spcAft>
              <a:buNone/>
            </a:pPr>
            <a:endParaRPr sz="1200">
              <a:solidFill>
                <a:srgbClr val="000000"/>
              </a:solidFill>
            </a:endParaRPr>
          </a:p>
          <a:p>
            <a:pPr marL="0" lvl="0" indent="0" algn="l" rtl="0">
              <a:lnSpc>
                <a:spcPct val="100000"/>
              </a:lnSpc>
              <a:spcBef>
                <a:spcPts val="0"/>
              </a:spcBef>
              <a:spcAft>
                <a:spcPts val="0"/>
              </a:spcAft>
              <a:buNone/>
            </a:pPr>
            <a:endParaRPr sz="1200">
              <a:solidFill>
                <a:srgbClr val="000000"/>
              </a:solidFill>
            </a:endParaRPr>
          </a:p>
          <a:p>
            <a:pPr marL="0" lvl="0" indent="0" algn="l" rtl="0">
              <a:lnSpc>
                <a:spcPct val="100000"/>
              </a:lnSpc>
              <a:spcBef>
                <a:spcPts val="0"/>
              </a:spcBef>
              <a:spcAft>
                <a:spcPts val="0"/>
              </a:spcAft>
              <a:buNone/>
            </a:pPr>
            <a:endParaRPr sz="1200">
              <a:solidFill>
                <a:srgbClr val="000000"/>
              </a:solidFill>
            </a:endParaRPr>
          </a:p>
          <a:p>
            <a:pPr marL="0" lvl="0" indent="0" algn="l" rtl="0">
              <a:lnSpc>
                <a:spcPct val="100000"/>
              </a:lnSpc>
              <a:spcBef>
                <a:spcPts val="0"/>
              </a:spcBef>
              <a:spcAft>
                <a:spcPts val="0"/>
              </a:spcAft>
              <a:buNone/>
            </a:pPr>
            <a:endParaRPr sz="1200">
              <a:solidFill>
                <a:srgbClr val="000000"/>
              </a:solidFill>
            </a:endParaRPr>
          </a:p>
          <a:p>
            <a:pPr marL="0" lvl="0" indent="0" algn="l" rtl="0">
              <a:lnSpc>
                <a:spcPct val="100000"/>
              </a:lnSpc>
              <a:spcBef>
                <a:spcPts val="0"/>
              </a:spcBef>
              <a:spcAft>
                <a:spcPts val="0"/>
              </a:spcAft>
              <a:buNone/>
            </a:pPr>
            <a:endParaRPr sz="1000">
              <a:solidFill>
                <a:srgbClr val="000000"/>
              </a:solidFill>
            </a:endParaRPr>
          </a:p>
        </p:txBody>
      </p:sp>
      <p:sp>
        <p:nvSpPr>
          <p:cNvPr id="176" name="Google Shape;176;p23"/>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13</a:t>
            </a:fld>
            <a:r>
              <a:rPr lang="en"/>
              <a:t> Updated by A. Smith 6/24/22</a:t>
            </a:r>
            <a:endParaRPr/>
          </a:p>
        </p:txBody>
      </p:sp>
      <p:sp>
        <p:nvSpPr>
          <p:cNvPr id="177" name="Google Shape;177;p23"/>
          <p:cNvSpPr txBox="1"/>
          <p:nvPr/>
        </p:nvSpPr>
        <p:spPr>
          <a:xfrm>
            <a:off x="5102800" y="3062875"/>
            <a:ext cx="3903600" cy="20625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rgbClr val="222222"/>
              </a:buClr>
              <a:buSzPts val="1200"/>
              <a:buFont typeface="Lato"/>
              <a:buChar char="●"/>
            </a:pPr>
            <a:r>
              <a:rPr lang="en" sz="1200" b="1">
                <a:solidFill>
                  <a:srgbClr val="222222"/>
                </a:solidFill>
                <a:latin typeface="Lato"/>
                <a:ea typeface="Lato"/>
                <a:cs typeface="Lato"/>
                <a:sym typeface="Lato"/>
              </a:rPr>
              <a:t>Summer Hiring Focus</a:t>
            </a:r>
            <a:r>
              <a:rPr lang="en" sz="1200">
                <a:solidFill>
                  <a:srgbClr val="222222"/>
                </a:solidFill>
                <a:latin typeface="Lato"/>
                <a:ea typeface="Lato"/>
                <a:cs typeface="Lato"/>
                <a:sym typeface="Lato"/>
              </a:rPr>
              <a:t> (</a:t>
            </a:r>
            <a:r>
              <a:rPr lang="en" sz="1200">
                <a:solidFill>
                  <a:srgbClr val="222222"/>
                </a:solidFill>
                <a:highlight>
                  <a:schemeClr val="lt1"/>
                </a:highlight>
                <a:latin typeface="Lato"/>
                <a:ea typeface="Lato"/>
                <a:cs typeface="Lato"/>
                <a:sym typeface="Lato"/>
              </a:rPr>
              <a:t>over 40 teaching positions open</a:t>
            </a:r>
            <a:r>
              <a:rPr lang="en" sz="1200">
                <a:solidFill>
                  <a:srgbClr val="222222"/>
                </a:solidFill>
                <a:latin typeface="Lato"/>
                <a:ea typeface="Lato"/>
                <a:cs typeface="Lato"/>
                <a:sym typeface="Lato"/>
              </a:rPr>
              <a:t> across Head Start &amp; NC Pre-K programs) </a:t>
            </a:r>
            <a:endParaRPr sz="1200">
              <a:solidFill>
                <a:srgbClr val="222222"/>
              </a:solidFill>
              <a:latin typeface="Lato"/>
              <a:ea typeface="Lato"/>
              <a:cs typeface="Lato"/>
              <a:sym typeface="Lato"/>
            </a:endParaRPr>
          </a:p>
          <a:p>
            <a:pPr marL="457200" lvl="0" indent="-304800" algn="l" rtl="0">
              <a:spcBef>
                <a:spcPts val="0"/>
              </a:spcBef>
              <a:spcAft>
                <a:spcPts val="0"/>
              </a:spcAft>
              <a:buClr>
                <a:srgbClr val="222222"/>
              </a:buClr>
              <a:buSzPts val="1200"/>
              <a:buFont typeface="Lato"/>
              <a:buChar char="●"/>
            </a:pPr>
            <a:r>
              <a:rPr lang="en" sz="1200">
                <a:solidFill>
                  <a:srgbClr val="222222"/>
                </a:solidFill>
                <a:latin typeface="Lato"/>
                <a:ea typeface="Lato"/>
                <a:cs typeface="Lato"/>
                <a:sym typeface="Lato"/>
              </a:rPr>
              <a:t>Managers are currently finalizing staff teaching locations for 2022-23 school year</a:t>
            </a:r>
            <a:endParaRPr sz="1200">
              <a:solidFill>
                <a:srgbClr val="222222"/>
              </a:solidFill>
              <a:latin typeface="Lato"/>
              <a:ea typeface="Lato"/>
              <a:cs typeface="Lato"/>
              <a:sym typeface="Lato"/>
            </a:endParaRPr>
          </a:p>
          <a:p>
            <a:pPr marL="457200" lvl="0" indent="-304800" algn="l" rtl="0">
              <a:spcBef>
                <a:spcPts val="0"/>
              </a:spcBef>
              <a:spcAft>
                <a:spcPts val="0"/>
              </a:spcAft>
              <a:buClr>
                <a:srgbClr val="222222"/>
              </a:buClr>
              <a:buSzPts val="1200"/>
              <a:buFont typeface="Lato"/>
              <a:buChar char="●"/>
            </a:pPr>
            <a:r>
              <a:rPr lang="en" sz="1200">
                <a:solidFill>
                  <a:srgbClr val="222222"/>
                </a:solidFill>
                <a:latin typeface="Lato"/>
                <a:ea typeface="Lato"/>
                <a:cs typeface="Lato"/>
                <a:sym typeface="Lato"/>
              </a:rPr>
              <a:t>HS/NCPK teaching staff return August 15th for pre-service training &amp; PD, planning/classroom set-ups, initial home-visits with families, etc. </a:t>
            </a:r>
            <a:endParaRPr sz="1200">
              <a:solidFill>
                <a:srgbClr val="222222"/>
              </a:solidFill>
              <a:latin typeface="Lato"/>
              <a:ea typeface="Lato"/>
              <a:cs typeface="Lato"/>
              <a:sym typeface="Lato"/>
            </a:endParaRPr>
          </a:p>
          <a:p>
            <a:pPr marL="0" lvl="0" indent="0" algn="l" rtl="0">
              <a:spcBef>
                <a:spcPts val="0"/>
              </a:spcBef>
              <a:spcAft>
                <a:spcPts val="0"/>
              </a:spcAft>
              <a:buNone/>
            </a:pPr>
            <a:endParaRPr sz="1200">
              <a:solidFill>
                <a:schemeClr val="accent1"/>
              </a:solidFill>
              <a:highlight>
                <a:srgbClr val="FFFF00"/>
              </a:highlight>
              <a:latin typeface="Lato"/>
              <a:ea typeface="Lato"/>
              <a:cs typeface="Lato"/>
              <a:sym typeface="Lato"/>
            </a:endParaRPr>
          </a:p>
          <a:p>
            <a:pPr marL="0" lvl="0" indent="0" algn="l" rtl="0">
              <a:spcBef>
                <a:spcPts val="0"/>
              </a:spcBef>
              <a:spcAft>
                <a:spcPts val="0"/>
              </a:spcAft>
              <a:buClr>
                <a:schemeClr val="accent1"/>
              </a:buClr>
              <a:buSzPts val="1100"/>
              <a:buFont typeface="Arial"/>
              <a:buNone/>
            </a:pPr>
            <a:endParaRPr>
              <a:highlight>
                <a:srgbClr val="FFFF00"/>
              </a:highlight>
              <a:latin typeface="Lato"/>
              <a:ea typeface="Lato"/>
              <a:cs typeface="Lato"/>
              <a:sym typeface="Lato"/>
            </a:endParaRPr>
          </a:p>
        </p:txBody>
      </p:sp>
      <p:pic>
        <p:nvPicPr>
          <p:cNvPr id="178" name="Google Shape;178;p23"/>
          <p:cNvPicPr preferRelativeResize="0"/>
          <p:nvPr/>
        </p:nvPicPr>
        <p:blipFill>
          <a:blip r:embed="rId3">
            <a:alphaModFix/>
          </a:blip>
          <a:stretch>
            <a:fillRect/>
          </a:stretch>
        </p:blipFill>
        <p:spPr>
          <a:xfrm>
            <a:off x="5955700" y="1753325"/>
            <a:ext cx="2345851" cy="1271624"/>
          </a:xfrm>
          <a:prstGeom prst="rect">
            <a:avLst/>
          </a:prstGeom>
          <a:noFill/>
          <a:ln>
            <a:noFill/>
          </a:ln>
        </p:spPr>
      </p:pic>
      <p:pic>
        <p:nvPicPr>
          <p:cNvPr id="179" name="Google Shape;179;p23"/>
          <p:cNvPicPr preferRelativeResize="0"/>
          <p:nvPr/>
        </p:nvPicPr>
        <p:blipFill>
          <a:blip r:embed="rId4">
            <a:alphaModFix/>
          </a:blip>
          <a:stretch>
            <a:fillRect/>
          </a:stretch>
        </p:blipFill>
        <p:spPr>
          <a:xfrm>
            <a:off x="250775" y="1107125"/>
            <a:ext cx="1001196" cy="587500"/>
          </a:xfrm>
          <a:prstGeom prst="rect">
            <a:avLst/>
          </a:prstGeom>
          <a:noFill/>
          <a:ln>
            <a:noFill/>
          </a:ln>
        </p:spPr>
      </p:pic>
      <p:pic>
        <p:nvPicPr>
          <p:cNvPr id="180" name="Google Shape;180;p23"/>
          <p:cNvPicPr preferRelativeResize="0"/>
          <p:nvPr/>
        </p:nvPicPr>
        <p:blipFill>
          <a:blip r:embed="rId5">
            <a:alphaModFix/>
          </a:blip>
          <a:stretch>
            <a:fillRect/>
          </a:stretch>
        </p:blipFill>
        <p:spPr>
          <a:xfrm>
            <a:off x="307074" y="3105387"/>
            <a:ext cx="1206125" cy="1608177"/>
          </a:xfrm>
          <a:prstGeom prst="rect">
            <a:avLst/>
          </a:prstGeom>
          <a:noFill/>
          <a:ln>
            <a:noFill/>
          </a:ln>
        </p:spPr>
      </p:pic>
      <p:pic>
        <p:nvPicPr>
          <p:cNvPr id="181" name="Google Shape;181;p23"/>
          <p:cNvPicPr preferRelativeResize="0"/>
          <p:nvPr/>
        </p:nvPicPr>
        <p:blipFill>
          <a:blip r:embed="rId6">
            <a:alphaModFix/>
          </a:blip>
          <a:stretch>
            <a:fillRect/>
          </a:stretch>
        </p:blipFill>
        <p:spPr>
          <a:xfrm>
            <a:off x="1722926" y="2957900"/>
            <a:ext cx="1266973" cy="1689277"/>
          </a:xfrm>
          <a:prstGeom prst="rect">
            <a:avLst/>
          </a:prstGeom>
          <a:noFill/>
          <a:ln>
            <a:noFill/>
          </a:ln>
        </p:spPr>
      </p:pic>
      <p:pic>
        <p:nvPicPr>
          <p:cNvPr id="182" name="Google Shape;182;p23"/>
          <p:cNvPicPr preferRelativeResize="0"/>
          <p:nvPr/>
        </p:nvPicPr>
        <p:blipFill>
          <a:blip r:embed="rId7">
            <a:alphaModFix/>
          </a:blip>
          <a:stretch>
            <a:fillRect/>
          </a:stretch>
        </p:blipFill>
        <p:spPr>
          <a:xfrm>
            <a:off x="3199618" y="2927425"/>
            <a:ext cx="1473074" cy="1964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Home Visiting Program</a:t>
            </a:r>
            <a:endParaRPr/>
          </a:p>
        </p:txBody>
      </p:sp>
      <p:sp>
        <p:nvSpPr>
          <p:cNvPr id="102" name="Google Shape;102;p15"/>
          <p:cNvSpPr txBox="1">
            <a:spLocks noGrp="1"/>
          </p:cNvSpPr>
          <p:nvPr>
            <p:ph type="body" idx="1"/>
          </p:nvPr>
        </p:nvSpPr>
        <p:spPr>
          <a:xfrm>
            <a:off x="729450" y="1321200"/>
            <a:ext cx="5868000" cy="1636200"/>
          </a:xfrm>
          <a:prstGeom prst="rect">
            <a:avLst/>
          </a:prstGeom>
        </p:spPr>
        <p:txBody>
          <a:bodyPr spcFirstLastPara="1" wrap="square" lIns="91425" tIns="91425" rIns="91425" bIns="91425" anchor="t" anchorCtr="0">
            <a:normAutofit fontScale="85000" lnSpcReduction="20000"/>
          </a:bodyPr>
          <a:lstStyle/>
          <a:p>
            <a:pPr marL="0" lvl="0" indent="0" algn="l" rtl="0">
              <a:spcBef>
                <a:spcPts val="1000"/>
              </a:spcBef>
              <a:spcAft>
                <a:spcPts val="0"/>
              </a:spcAft>
              <a:buNone/>
            </a:pPr>
            <a:r>
              <a:rPr lang="en"/>
              <a:t>The 2 Parent Educators are currently serving 7 Early Head Start families each during the summer (HS families are 10 months). Enrollment will increase to 12 families, when the Head Start Program begins again in August. </a:t>
            </a:r>
            <a:endParaRPr/>
          </a:p>
          <a:p>
            <a:pPr marL="0" lvl="0" indent="0" algn="l" rtl="0">
              <a:spcBef>
                <a:spcPts val="1200"/>
              </a:spcBef>
              <a:spcAft>
                <a:spcPts val="1200"/>
              </a:spcAft>
              <a:buNone/>
            </a:pPr>
            <a:r>
              <a:rPr lang="en"/>
              <a:t>The HB families had a field trip to Bearwallow, which was a great success with a lot of parent engagement. The Parent Educators will complete their last Socialization with families on June 26, 2022. They plan to begin Socializations for the 22-23 program year in mid-July.</a:t>
            </a:r>
            <a:endParaRPr/>
          </a:p>
        </p:txBody>
      </p:sp>
      <p:sp>
        <p:nvSpPr>
          <p:cNvPr id="103" name="Google Shape;103;p15"/>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14</a:t>
            </a:fld>
            <a:r>
              <a:rPr lang="en"/>
              <a:t> Updated by</a:t>
            </a:r>
            <a:endParaRPr/>
          </a:p>
        </p:txBody>
      </p:sp>
      <p:pic>
        <p:nvPicPr>
          <p:cNvPr id="104" name="Google Shape;104;p15"/>
          <p:cNvPicPr preferRelativeResize="0"/>
          <p:nvPr/>
        </p:nvPicPr>
        <p:blipFill>
          <a:blip r:embed="rId3">
            <a:alphaModFix/>
          </a:blip>
          <a:stretch>
            <a:fillRect/>
          </a:stretch>
        </p:blipFill>
        <p:spPr>
          <a:xfrm>
            <a:off x="3794885" y="2966475"/>
            <a:ext cx="2541766" cy="1738200"/>
          </a:xfrm>
          <a:prstGeom prst="rect">
            <a:avLst/>
          </a:prstGeom>
          <a:noFill/>
          <a:ln>
            <a:noFill/>
          </a:ln>
        </p:spPr>
      </p:pic>
      <p:pic>
        <p:nvPicPr>
          <p:cNvPr id="105" name="Google Shape;105;p15"/>
          <p:cNvPicPr preferRelativeResize="0"/>
          <p:nvPr/>
        </p:nvPicPr>
        <p:blipFill>
          <a:blip r:embed="rId4">
            <a:alphaModFix/>
          </a:blip>
          <a:stretch>
            <a:fillRect/>
          </a:stretch>
        </p:blipFill>
        <p:spPr>
          <a:xfrm>
            <a:off x="6634650" y="1399967"/>
            <a:ext cx="2411950" cy="3215934"/>
          </a:xfrm>
          <a:prstGeom prst="rect">
            <a:avLst/>
          </a:prstGeom>
          <a:noFill/>
          <a:ln>
            <a:noFill/>
          </a:ln>
        </p:spPr>
      </p:pic>
      <p:pic>
        <p:nvPicPr>
          <p:cNvPr id="106" name="Google Shape;106;p15"/>
          <p:cNvPicPr preferRelativeResize="0"/>
          <p:nvPr/>
        </p:nvPicPr>
        <p:blipFill>
          <a:blip r:embed="rId5">
            <a:alphaModFix/>
          </a:blip>
          <a:stretch>
            <a:fillRect/>
          </a:stretch>
        </p:blipFill>
        <p:spPr>
          <a:xfrm>
            <a:off x="1214750" y="2957475"/>
            <a:ext cx="2317584" cy="173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body" idx="1"/>
          </p:nvPr>
        </p:nvSpPr>
        <p:spPr>
          <a:xfrm>
            <a:off x="729450" y="1393625"/>
            <a:ext cx="7877700" cy="35718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t>Children’s Services </a:t>
            </a:r>
            <a:r>
              <a:rPr lang="en" dirty="0" smtClean="0"/>
              <a:t>staff </a:t>
            </a:r>
            <a:r>
              <a:rPr lang="en" dirty="0"/>
              <a:t>received bonuses paid out on June 10th </a:t>
            </a:r>
            <a:r>
              <a:rPr lang="en" dirty="0" smtClean="0"/>
              <a:t>based </a:t>
            </a:r>
            <a:r>
              <a:rPr lang="en" dirty="0"/>
              <a:t>on time of service. </a:t>
            </a:r>
            <a:endParaRPr lang="en" dirty="0" smtClean="0"/>
          </a:p>
          <a:p>
            <a:r>
              <a:rPr lang="en-US" dirty="0" smtClean="0"/>
              <a:t>Less </a:t>
            </a:r>
            <a:r>
              <a:rPr lang="en-US" dirty="0"/>
              <a:t>than 1 year of service = $750</a:t>
            </a:r>
          </a:p>
          <a:p>
            <a:r>
              <a:rPr lang="en-US" dirty="0"/>
              <a:t>1-3 years of service = $1000</a:t>
            </a:r>
          </a:p>
          <a:p>
            <a:r>
              <a:rPr lang="en-US" dirty="0"/>
              <a:t>3 years and over = $1500</a:t>
            </a:r>
          </a:p>
          <a:p>
            <a:pPr marL="0" lvl="0" indent="0" algn="l" rtl="0">
              <a:spcBef>
                <a:spcPts val="1200"/>
              </a:spcBef>
              <a:spcAft>
                <a:spcPts val="0"/>
              </a:spcAft>
              <a:buNone/>
            </a:pPr>
            <a:r>
              <a:rPr lang="en" dirty="0" smtClean="0"/>
              <a:t>CCP Change of Scope is complete. EHS/HS Change of Scope is pending the budget. </a:t>
            </a:r>
          </a:p>
          <a:p>
            <a:pPr marL="0" lvl="0" indent="0" algn="l" rtl="0">
              <a:spcBef>
                <a:spcPts val="1200"/>
              </a:spcBef>
              <a:spcAft>
                <a:spcPts val="0"/>
              </a:spcAft>
              <a:buNone/>
            </a:pPr>
            <a:r>
              <a:rPr lang="en" dirty="0" smtClean="0"/>
              <a:t>Children’s </a:t>
            </a:r>
            <a:r>
              <a:rPr lang="en" dirty="0"/>
              <a:t>Services Management team has developed the committees, meeting formats and questions for the Self-Assessment. </a:t>
            </a:r>
            <a:endParaRPr lang="en" dirty="0" smtClean="0"/>
          </a:p>
          <a:p>
            <a:pPr marL="0" lvl="0" indent="0" algn="l" rtl="0">
              <a:spcBef>
                <a:spcPts val="1200"/>
              </a:spcBef>
              <a:spcAft>
                <a:spcPts val="0"/>
              </a:spcAft>
              <a:buNone/>
            </a:pPr>
            <a:r>
              <a:rPr lang="en" dirty="0" smtClean="0"/>
              <a:t>Should receive the Certificate of Occupancy any day now for Forest City Children’s Center (24 EHS children).</a:t>
            </a:r>
          </a:p>
          <a:p>
            <a:pPr marL="0" indent="0">
              <a:spcBef>
                <a:spcPts val="1200"/>
              </a:spcBef>
              <a:buNone/>
            </a:pPr>
            <a:r>
              <a:rPr lang="en-US" dirty="0">
                <a:solidFill>
                  <a:srgbClr val="0E101A"/>
                </a:solidFill>
              </a:rPr>
              <a:t>Flat Rock Children's Center </a:t>
            </a:r>
            <a:r>
              <a:rPr lang="en-US" dirty="0" smtClean="0">
                <a:solidFill>
                  <a:srgbClr val="0E101A"/>
                </a:solidFill>
              </a:rPr>
              <a:t>temporarily </a:t>
            </a:r>
            <a:r>
              <a:rPr lang="en-US" dirty="0">
                <a:solidFill>
                  <a:srgbClr val="0E101A"/>
                </a:solidFill>
              </a:rPr>
              <a:t>closed due to staffing starting July 1, 2022.  The EHS infant room will move to our King Creek Children's Center. The families in the FRCC toddler room will be working with Enrollment for placements  in other classrooms. </a:t>
            </a:r>
            <a:endParaRPr lang="en-US" dirty="0" smtClean="0">
              <a:solidFill>
                <a:srgbClr val="0E101A"/>
              </a:solidFill>
            </a:endParaRPr>
          </a:p>
          <a:p>
            <a:pPr marL="0" indent="0">
              <a:spcBef>
                <a:spcPts val="1200"/>
              </a:spcBef>
              <a:buNone/>
            </a:pPr>
            <a:r>
              <a:rPr lang="en" dirty="0"/>
              <a:t>WNCSource CCP partnership site Little Blessings in Rosman is opening a new EHS classroom in July.  This new room will be able to serve four more EHS children </a:t>
            </a:r>
            <a:r>
              <a:rPr lang="en" dirty="0" smtClean="0"/>
              <a:t>(thanks </a:t>
            </a:r>
            <a:r>
              <a:rPr lang="en" dirty="0"/>
              <a:t>to the </a:t>
            </a:r>
            <a:r>
              <a:rPr lang="en" dirty="0" smtClean="0"/>
              <a:t>EHS </a:t>
            </a:r>
            <a:r>
              <a:rPr lang="en" dirty="0"/>
              <a:t>expansion </a:t>
            </a:r>
            <a:r>
              <a:rPr lang="en" dirty="0" smtClean="0"/>
              <a:t>grant).</a:t>
            </a:r>
            <a:endParaRPr lang="en-US" dirty="0">
              <a:solidFill>
                <a:srgbClr val="0E101A"/>
              </a:solidFill>
            </a:endParaRPr>
          </a:p>
          <a:p>
            <a:pPr marL="0" lvl="0" indent="0" algn="l" rtl="0">
              <a:spcBef>
                <a:spcPts val="1200"/>
              </a:spcBef>
              <a:spcAft>
                <a:spcPts val="0"/>
              </a:spcAft>
              <a:buNone/>
            </a:pPr>
            <a:endParaRPr lang="en" dirty="0" smtClean="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188" name="Google Shape;188;p24"/>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2</a:t>
            </a:fld>
            <a:r>
              <a:rPr lang="en"/>
              <a:t> Updated by</a:t>
            </a:r>
            <a:endParaRPr/>
          </a:p>
        </p:txBody>
      </p:sp>
      <p:sp>
        <p:nvSpPr>
          <p:cNvPr id="189" name="Google Shape;189;p24"/>
          <p:cNvSpPr txBox="1">
            <a:spLocks noGrp="1"/>
          </p:cNvSpPr>
          <p:nvPr>
            <p:ph type="title"/>
          </p:nvPr>
        </p:nvSpPr>
        <p:spPr>
          <a:xfrm>
            <a:off x="727650" y="608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Highlights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17"/>
        <p:cNvGrpSpPr/>
        <p:nvPr/>
      </p:nvGrpSpPr>
      <p:grpSpPr>
        <a:xfrm>
          <a:off x="0" y="0"/>
          <a:ext cx="0" cy="0"/>
          <a:chOff x="0" y="0"/>
          <a:chExt cx="0" cy="0"/>
        </a:xfrm>
      </p:grpSpPr>
      <p:sp>
        <p:nvSpPr>
          <p:cNvPr id="318" name="Google Shape;318;p42"/>
          <p:cNvSpPr txBox="1">
            <a:spLocks noGrp="1"/>
          </p:cNvSpPr>
          <p:nvPr>
            <p:ph type="title"/>
          </p:nvPr>
        </p:nvSpPr>
        <p:spPr>
          <a:xfrm>
            <a:off x="727800" y="571925"/>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Incidents Requiring Classrooms to be Closed</a:t>
            </a:r>
            <a:endParaRPr/>
          </a:p>
        </p:txBody>
      </p:sp>
      <p:sp>
        <p:nvSpPr>
          <p:cNvPr id="319" name="Google Shape;319;p42"/>
          <p:cNvSpPr txBox="1">
            <a:spLocks noGrp="1"/>
          </p:cNvSpPr>
          <p:nvPr>
            <p:ph type="body" idx="1"/>
          </p:nvPr>
        </p:nvSpPr>
        <p:spPr>
          <a:xfrm>
            <a:off x="729325" y="1321200"/>
            <a:ext cx="6901500" cy="2590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20" name="Google Shape;320;p42"/>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3</a:t>
            </a:fld>
            <a:r>
              <a:rPr lang="en"/>
              <a:t> Updated by MOnderdonk 06/30/22</a:t>
            </a:r>
            <a:endParaRPr/>
          </a:p>
        </p:txBody>
      </p:sp>
      <p:pic>
        <p:nvPicPr>
          <p:cNvPr id="321" name="Google Shape;321;p42"/>
          <p:cNvPicPr preferRelativeResize="0"/>
          <p:nvPr/>
        </p:nvPicPr>
        <p:blipFill>
          <a:blip r:embed="rId3">
            <a:alphaModFix/>
          </a:blip>
          <a:stretch>
            <a:fillRect/>
          </a:stretch>
        </p:blipFill>
        <p:spPr>
          <a:xfrm>
            <a:off x="76200" y="1180925"/>
            <a:ext cx="8991599" cy="318486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727800" y="4109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Staffing Updates</a:t>
            </a:r>
            <a:endParaRPr/>
          </a:p>
        </p:txBody>
      </p:sp>
      <p:sp>
        <p:nvSpPr>
          <p:cNvPr id="202" name="Google Shape;202;p26"/>
          <p:cNvSpPr txBox="1">
            <a:spLocks noGrp="1"/>
          </p:cNvSpPr>
          <p:nvPr>
            <p:ph type="body" idx="1"/>
          </p:nvPr>
        </p:nvSpPr>
        <p:spPr>
          <a:xfrm>
            <a:off x="729325" y="1321200"/>
            <a:ext cx="3774300" cy="342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Staff Hired:</a:t>
            </a:r>
            <a:endParaRPr sz="1100" dirty="0">
              <a:solidFill>
                <a:srgbClr val="222222"/>
              </a:solidFill>
              <a:highlight>
                <a:srgbClr val="FFFFFF"/>
              </a:highlight>
            </a:endParaRPr>
          </a:p>
          <a:p>
            <a:pPr marL="0" lvl="0" indent="0" algn="l" rtl="0">
              <a:spcBef>
                <a:spcPts val="1200"/>
              </a:spcBef>
              <a:spcAft>
                <a:spcPts val="0"/>
              </a:spcAft>
              <a:buNone/>
            </a:pPr>
            <a:r>
              <a:rPr lang="en" sz="1100" b="1" dirty="0">
                <a:solidFill>
                  <a:srgbClr val="222222"/>
                </a:solidFill>
                <a:highlight>
                  <a:srgbClr val="FFFFFF"/>
                </a:highlight>
                <a:latin typeface="Verdana"/>
                <a:ea typeface="Verdana"/>
                <a:cs typeface="Verdana"/>
                <a:sym typeface="Verdana"/>
              </a:rPr>
              <a:t>Patty Burgess</a:t>
            </a:r>
            <a:r>
              <a:rPr lang="en" sz="1100" dirty="0">
                <a:solidFill>
                  <a:srgbClr val="222222"/>
                </a:solidFill>
                <a:highlight>
                  <a:srgbClr val="FFFFFF"/>
                </a:highlight>
                <a:latin typeface="Verdana"/>
                <a:ea typeface="Verdana"/>
                <a:cs typeface="Verdana"/>
                <a:sym typeface="Verdana"/>
              </a:rPr>
              <a:t>, Early Intervention Coordinator</a:t>
            </a:r>
            <a:endParaRPr sz="1100" dirty="0">
              <a:solidFill>
                <a:srgbClr val="222222"/>
              </a:solidFill>
              <a:highlight>
                <a:srgbClr val="FFFFFF"/>
              </a:highlight>
              <a:latin typeface="Verdana"/>
              <a:ea typeface="Verdana"/>
              <a:cs typeface="Verdana"/>
              <a:sym typeface="Verdana"/>
            </a:endParaRPr>
          </a:p>
          <a:p>
            <a:pPr marL="0" lvl="0" indent="0" algn="l" rtl="0">
              <a:spcBef>
                <a:spcPts val="1200"/>
              </a:spcBef>
              <a:spcAft>
                <a:spcPts val="0"/>
              </a:spcAft>
              <a:buNone/>
            </a:pPr>
            <a:r>
              <a:rPr lang="en" sz="1100" b="1" dirty="0">
                <a:solidFill>
                  <a:srgbClr val="222222"/>
                </a:solidFill>
                <a:highlight>
                  <a:srgbClr val="FFFFFF"/>
                </a:highlight>
                <a:latin typeface="Verdana"/>
                <a:ea typeface="Verdana"/>
                <a:cs typeface="Verdana"/>
                <a:sym typeface="Verdana"/>
              </a:rPr>
              <a:t>Katie Goodman</a:t>
            </a:r>
            <a:r>
              <a:rPr lang="en" sz="1100" dirty="0">
                <a:solidFill>
                  <a:srgbClr val="222222"/>
                </a:solidFill>
                <a:highlight>
                  <a:srgbClr val="FFFFFF"/>
                </a:highlight>
                <a:latin typeface="Verdana"/>
                <a:ea typeface="Verdana"/>
                <a:cs typeface="Verdana"/>
                <a:sym typeface="Verdana"/>
              </a:rPr>
              <a:t>, EIS - Development</a:t>
            </a:r>
            <a:endParaRPr sz="1100" dirty="0">
              <a:solidFill>
                <a:srgbClr val="222222"/>
              </a:solidFill>
              <a:highlight>
                <a:srgbClr val="FFFFFF"/>
              </a:highlight>
              <a:latin typeface="Verdana"/>
              <a:ea typeface="Verdana"/>
              <a:cs typeface="Verdana"/>
              <a:sym typeface="Verdana"/>
            </a:endParaRPr>
          </a:p>
          <a:p>
            <a:pPr marL="0" lvl="0" indent="0" algn="l" rtl="0">
              <a:spcBef>
                <a:spcPts val="1200"/>
              </a:spcBef>
              <a:spcAft>
                <a:spcPts val="0"/>
              </a:spcAft>
              <a:buNone/>
            </a:pPr>
            <a:r>
              <a:rPr lang="en" sz="1100" b="1" dirty="0">
                <a:solidFill>
                  <a:srgbClr val="222222"/>
                </a:solidFill>
                <a:highlight>
                  <a:srgbClr val="FFFFFF"/>
                </a:highlight>
                <a:latin typeface="Verdana"/>
                <a:ea typeface="Verdana"/>
                <a:cs typeface="Verdana"/>
                <a:sym typeface="Verdana"/>
              </a:rPr>
              <a:t>Erika Condado</a:t>
            </a:r>
            <a:r>
              <a:rPr lang="en" sz="1100" dirty="0">
                <a:solidFill>
                  <a:srgbClr val="222222"/>
                </a:solidFill>
                <a:highlight>
                  <a:srgbClr val="FFFFFF"/>
                </a:highlight>
                <a:latin typeface="Verdana"/>
                <a:ea typeface="Verdana"/>
                <a:cs typeface="Verdana"/>
                <a:sym typeface="Verdana"/>
              </a:rPr>
              <a:t>, CDA Pathway Trainee</a:t>
            </a:r>
            <a:endParaRPr sz="1100" dirty="0">
              <a:solidFill>
                <a:srgbClr val="222222"/>
              </a:solidFill>
              <a:highlight>
                <a:srgbClr val="FFFFFF"/>
              </a:highlight>
              <a:latin typeface="Verdana"/>
              <a:ea typeface="Verdana"/>
              <a:cs typeface="Verdana"/>
              <a:sym typeface="Verdana"/>
            </a:endParaRPr>
          </a:p>
          <a:p>
            <a:pPr marL="0" lvl="0" indent="0" algn="l" rtl="0">
              <a:spcBef>
                <a:spcPts val="1200"/>
              </a:spcBef>
              <a:spcAft>
                <a:spcPts val="0"/>
              </a:spcAft>
              <a:buNone/>
            </a:pPr>
            <a:endParaRPr sz="1100" dirty="0">
              <a:solidFill>
                <a:srgbClr val="222222"/>
              </a:solidFill>
              <a:highlight>
                <a:srgbClr val="FFFFFF"/>
              </a:highlight>
            </a:endParaRPr>
          </a:p>
          <a:p>
            <a:pPr marL="0" lvl="0" indent="0" algn="l" rtl="0">
              <a:spcBef>
                <a:spcPts val="1200"/>
              </a:spcBef>
              <a:spcAft>
                <a:spcPts val="0"/>
              </a:spcAft>
              <a:buNone/>
            </a:pPr>
            <a:endParaRPr sz="1100" dirty="0">
              <a:solidFill>
                <a:srgbClr val="222222"/>
              </a:solidFill>
              <a:highlight>
                <a:srgbClr val="FFFFFF"/>
              </a:highlight>
            </a:endParaRPr>
          </a:p>
          <a:p>
            <a:pPr marL="0" lvl="0" indent="0" algn="l" rtl="0">
              <a:spcBef>
                <a:spcPts val="1200"/>
              </a:spcBef>
              <a:spcAft>
                <a:spcPts val="1200"/>
              </a:spcAft>
              <a:buNone/>
            </a:pPr>
            <a:r>
              <a:rPr lang="en" sz="1100" dirty="0">
                <a:solidFill>
                  <a:srgbClr val="222222"/>
                </a:solidFill>
                <a:highlight>
                  <a:srgbClr val="FFFFFF"/>
                </a:highlight>
              </a:rPr>
              <a:t>68 Staffing Positions </a:t>
            </a:r>
            <a:r>
              <a:rPr lang="en" sz="1100" dirty="0" smtClean="0">
                <a:solidFill>
                  <a:srgbClr val="222222"/>
                </a:solidFill>
                <a:highlight>
                  <a:srgbClr val="FFFFFF"/>
                </a:highlight>
              </a:rPr>
              <a:t>Open for currently licensed sites.</a:t>
            </a:r>
            <a:endParaRPr sz="1200" dirty="0"/>
          </a:p>
        </p:txBody>
      </p:sp>
      <p:sp>
        <p:nvSpPr>
          <p:cNvPr id="203" name="Google Shape;203;p26"/>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4</a:t>
            </a:fld>
            <a:r>
              <a:rPr lang="en"/>
              <a:t> Updated by MOnderdonk 6/30</a:t>
            </a:r>
            <a:endParaRPr/>
          </a:p>
        </p:txBody>
      </p:sp>
      <p:sp>
        <p:nvSpPr>
          <p:cNvPr id="204" name="Google Shape;204;p26"/>
          <p:cNvSpPr txBox="1">
            <a:spLocks noGrp="1"/>
          </p:cNvSpPr>
          <p:nvPr>
            <p:ph type="body" idx="2"/>
          </p:nvPr>
        </p:nvSpPr>
        <p:spPr>
          <a:xfrm>
            <a:off x="4643601" y="1321200"/>
            <a:ext cx="3774300" cy="342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Staff Departing:</a:t>
            </a:r>
            <a:endParaRPr b="1"/>
          </a:p>
          <a:p>
            <a:pPr marL="0" lvl="0" indent="0" algn="l" rtl="0">
              <a:lnSpc>
                <a:spcPct val="100000"/>
              </a:lnSpc>
              <a:spcBef>
                <a:spcPts val="1200"/>
              </a:spcBef>
              <a:spcAft>
                <a:spcPts val="0"/>
              </a:spcAft>
              <a:buNone/>
            </a:pPr>
            <a:r>
              <a:rPr lang="en" sz="1100" b="1"/>
              <a:t>Valeria Salazar</a:t>
            </a:r>
            <a:r>
              <a:rPr lang="en" sz="1100"/>
              <a:t>,  CDA Pathway Trainee @ Etowah</a:t>
            </a:r>
            <a:endParaRPr sz="1100"/>
          </a:p>
          <a:p>
            <a:pPr marL="0" lvl="0" indent="457200" algn="l" rtl="0">
              <a:lnSpc>
                <a:spcPct val="100000"/>
              </a:lnSpc>
              <a:spcBef>
                <a:spcPts val="0"/>
              </a:spcBef>
              <a:spcAft>
                <a:spcPts val="0"/>
              </a:spcAft>
              <a:buNone/>
            </a:pPr>
            <a:r>
              <a:rPr lang="en" sz="800" i="1"/>
              <a:t>Resignation on 6/3</a:t>
            </a:r>
            <a:endParaRPr sz="800" i="1"/>
          </a:p>
          <a:p>
            <a:pPr marL="0" lvl="0" indent="0" algn="l" rtl="0">
              <a:lnSpc>
                <a:spcPct val="100000"/>
              </a:lnSpc>
              <a:spcBef>
                <a:spcPts val="1200"/>
              </a:spcBef>
              <a:spcAft>
                <a:spcPts val="0"/>
              </a:spcAft>
              <a:buClr>
                <a:schemeClr val="accent1"/>
              </a:buClr>
              <a:buSzPts val="1100"/>
              <a:buFont typeface="Arial"/>
              <a:buNone/>
            </a:pPr>
            <a:r>
              <a:rPr lang="en" sz="1100" b="1"/>
              <a:t>Crystal Watts</a:t>
            </a:r>
            <a:r>
              <a:rPr lang="en" sz="1100"/>
              <a:t>,  EIS - Classroom Support</a:t>
            </a:r>
            <a:endParaRPr sz="1100"/>
          </a:p>
          <a:p>
            <a:pPr marL="0" lvl="0" indent="457200" algn="l" rtl="0">
              <a:lnSpc>
                <a:spcPct val="100000"/>
              </a:lnSpc>
              <a:spcBef>
                <a:spcPts val="0"/>
              </a:spcBef>
              <a:spcAft>
                <a:spcPts val="1200"/>
              </a:spcAft>
              <a:buClr>
                <a:schemeClr val="accent1"/>
              </a:buClr>
              <a:buSzPts val="1100"/>
              <a:buFont typeface="Arial"/>
              <a:buNone/>
            </a:pPr>
            <a:r>
              <a:rPr lang="en" sz="800" i="1"/>
              <a:t>Resignation on 6/6</a:t>
            </a:r>
            <a:endParaRPr sz="8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Staff Health &amp; Wellness</a:t>
            </a:r>
            <a:endParaRPr/>
          </a:p>
        </p:txBody>
      </p:sp>
      <p:sp>
        <p:nvSpPr>
          <p:cNvPr id="148" name="Google Shape;148;p20"/>
          <p:cNvSpPr txBox="1">
            <a:spLocks noGrp="1"/>
          </p:cNvSpPr>
          <p:nvPr>
            <p:ph type="body" idx="1"/>
          </p:nvPr>
        </p:nvSpPr>
        <p:spPr>
          <a:xfrm>
            <a:off x="729450" y="1321200"/>
            <a:ext cx="7688700" cy="3428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accent1"/>
              </a:buClr>
              <a:buSzPts val="1100"/>
              <a:buFont typeface="Arial"/>
              <a:buNone/>
            </a:pPr>
            <a:r>
              <a:rPr lang="en"/>
              <a:t>Wellness Team completed UCLA’s Staff and Organizational Wellness Program.  (Bobby K, Sherie P, Linda C, Heather B, Shannon K, Amy P)</a:t>
            </a:r>
            <a:endParaRPr/>
          </a:p>
          <a:p>
            <a:pPr marL="0" lvl="0" indent="0" algn="l" rtl="0">
              <a:spcBef>
                <a:spcPts val="1200"/>
              </a:spcBef>
              <a:spcAft>
                <a:spcPts val="0"/>
              </a:spcAft>
              <a:buClr>
                <a:schemeClr val="accent1"/>
              </a:buClr>
              <a:buSzPts val="1100"/>
              <a:buFont typeface="Arial"/>
              <a:buNone/>
            </a:pPr>
            <a:r>
              <a:rPr lang="en"/>
              <a:t>Current Goal / Objectives we are working on:</a:t>
            </a:r>
            <a:endParaRPr/>
          </a:p>
          <a:p>
            <a:pPr marL="457200" lvl="0" indent="-298450" algn="l" rtl="0">
              <a:spcBef>
                <a:spcPts val="1200"/>
              </a:spcBef>
              <a:spcAft>
                <a:spcPts val="0"/>
              </a:spcAft>
              <a:buSzPts val="1100"/>
              <a:buFont typeface="Arial"/>
              <a:buAutoNum type="arabicParenR"/>
            </a:pPr>
            <a:r>
              <a:rPr lang="en" sz="1100">
                <a:latin typeface="Arial"/>
                <a:ea typeface="Arial"/>
                <a:cs typeface="Arial"/>
                <a:sym typeface="Arial"/>
              </a:rPr>
              <a:t>To reduce the % of staff that self-report work stress that exceeds their ability to cope (always, most of the time, or sometimes) by promoting a mindful health culture</a:t>
            </a:r>
            <a:endParaRPr sz="1100">
              <a:latin typeface="Arial"/>
              <a:ea typeface="Arial"/>
              <a:cs typeface="Arial"/>
              <a:sym typeface="Arial"/>
            </a:endParaRPr>
          </a:p>
          <a:p>
            <a:pPr marL="914400" lvl="1" indent="-298450" algn="l" rtl="0">
              <a:spcBef>
                <a:spcPts val="0"/>
              </a:spcBef>
              <a:spcAft>
                <a:spcPts val="0"/>
              </a:spcAft>
              <a:buSzPts val="1100"/>
              <a:buFont typeface="Arial"/>
              <a:buAutoNum type="alphaLcParenR"/>
            </a:pPr>
            <a:r>
              <a:rPr lang="en" sz="1100">
                <a:latin typeface="Arial"/>
                <a:ea typeface="Arial"/>
                <a:cs typeface="Arial"/>
                <a:sym typeface="Arial"/>
              </a:rPr>
              <a:t>By September 1, 2022, we will implement training and support systems so that staff can identify at least 3 different resources to reduce their stress.</a:t>
            </a:r>
            <a:endParaRPr sz="1100">
              <a:latin typeface="Arial"/>
              <a:ea typeface="Arial"/>
              <a:cs typeface="Arial"/>
              <a:sym typeface="Arial"/>
            </a:endParaRPr>
          </a:p>
          <a:p>
            <a:pPr marL="1371600" lvl="2" indent="-298450" algn="l" rtl="0">
              <a:spcBef>
                <a:spcPts val="0"/>
              </a:spcBef>
              <a:spcAft>
                <a:spcPts val="0"/>
              </a:spcAft>
              <a:buSzPts val="1100"/>
              <a:buFont typeface="Arial"/>
              <a:buAutoNum type="romanLcParenR"/>
            </a:pPr>
            <a:r>
              <a:rPr lang="en" i="1">
                <a:latin typeface="Arial"/>
                <a:ea typeface="Arial"/>
                <a:cs typeface="Arial"/>
                <a:sym typeface="Arial"/>
              </a:rPr>
              <a:t>Conscious Discipline</a:t>
            </a:r>
            <a:r>
              <a:rPr lang="en">
                <a:latin typeface="Arial"/>
                <a:ea typeface="Arial"/>
                <a:cs typeface="Arial"/>
                <a:sym typeface="Arial"/>
              </a:rPr>
              <a:t> will be a part of our Pre-Service to provide training to staff.</a:t>
            </a:r>
            <a:endParaRPr>
              <a:latin typeface="Arial"/>
              <a:ea typeface="Arial"/>
              <a:cs typeface="Arial"/>
              <a:sym typeface="Arial"/>
            </a:endParaRPr>
          </a:p>
          <a:p>
            <a:pPr marL="1371600" lvl="2" indent="-298450" algn="l" rtl="0">
              <a:spcBef>
                <a:spcPts val="0"/>
              </a:spcBef>
              <a:spcAft>
                <a:spcPts val="0"/>
              </a:spcAft>
              <a:buSzPts val="1100"/>
              <a:buFont typeface="Arial"/>
              <a:buAutoNum type="romanLcParenR"/>
            </a:pPr>
            <a:r>
              <a:rPr lang="en">
                <a:latin typeface="Arial"/>
                <a:ea typeface="Arial"/>
                <a:cs typeface="Arial"/>
                <a:sym typeface="Arial"/>
              </a:rPr>
              <a:t>Possibly partnering with efforts of </a:t>
            </a:r>
            <a:r>
              <a:rPr lang="en" i="1">
                <a:latin typeface="Arial"/>
                <a:ea typeface="Arial"/>
                <a:cs typeface="Arial"/>
                <a:sym typeface="Arial"/>
              </a:rPr>
              <a:t>Raising Resilience WNC</a:t>
            </a:r>
            <a:endParaRPr i="1">
              <a:latin typeface="Arial"/>
              <a:ea typeface="Arial"/>
              <a:cs typeface="Arial"/>
              <a:sym typeface="Arial"/>
            </a:endParaRPr>
          </a:p>
          <a:p>
            <a:pPr marL="914400" lvl="1" indent="-298450" algn="l" rtl="0">
              <a:spcBef>
                <a:spcPts val="0"/>
              </a:spcBef>
              <a:spcAft>
                <a:spcPts val="0"/>
              </a:spcAft>
              <a:buSzPts val="1100"/>
              <a:buFont typeface="Arial"/>
              <a:buAutoNum type="alphaLcParenR"/>
            </a:pPr>
            <a:r>
              <a:rPr lang="en" sz="1100">
                <a:latin typeface="Arial"/>
                <a:ea typeface="Arial"/>
                <a:cs typeface="Arial"/>
                <a:sym typeface="Arial"/>
              </a:rPr>
              <a:t>By December 31, 2022, we will increase the participation of employees by 25% in the Wellness Program, hence reducing work stress that exceeds their ability to cope.</a:t>
            </a:r>
            <a:endParaRPr>
              <a:latin typeface="Arial"/>
              <a:ea typeface="Arial"/>
              <a:cs typeface="Arial"/>
              <a:sym typeface="Arial"/>
            </a:endParaRPr>
          </a:p>
          <a:p>
            <a:pPr marL="1371600" lvl="2" indent="-298450" algn="l" rtl="0">
              <a:spcBef>
                <a:spcPts val="0"/>
              </a:spcBef>
              <a:spcAft>
                <a:spcPts val="0"/>
              </a:spcAft>
              <a:buSzPts val="1100"/>
              <a:buFont typeface="Arial"/>
              <a:buAutoNum type="romanLcParenR"/>
            </a:pPr>
            <a:r>
              <a:rPr lang="en">
                <a:latin typeface="Arial"/>
                <a:ea typeface="Arial"/>
                <a:cs typeface="Arial"/>
                <a:sym typeface="Arial"/>
              </a:rPr>
              <a:t>Testing out ideas at Etowah</a:t>
            </a:r>
            <a:endParaRPr>
              <a:latin typeface="Arial"/>
              <a:ea typeface="Arial"/>
              <a:cs typeface="Arial"/>
              <a:sym typeface="Arial"/>
            </a:endParaRPr>
          </a:p>
          <a:p>
            <a:pPr marL="1371600" lvl="2" indent="-298450" algn="l" rtl="0">
              <a:spcBef>
                <a:spcPts val="0"/>
              </a:spcBef>
              <a:spcAft>
                <a:spcPts val="0"/>
              </a:spcAft>
              <a:buSzPts val="1100"/>
              <a:buFont typeface="Arial"/>
              <a:buAutoNum type="romanLcParenR"/>
            </a:pPr>
            <a:r>
              <a:rPr lang="en">
                <a:latin typeface="Arial"/>
                <a:ea typeface="Arial"/>
                <a:cs typeface="Arial"/>
                <a:sym typeface="Arial"/>
              </a:rPr>
              <a:t>Researching rewards to use including gift cards (staff requested)</a:t>
            </a:r>
            <a:endParaRPr>
              <a:latin typeface="Arial"/>
              <a:ea typeface="Arial"/>
              <a:cs typeface="Arial"/>
              <a:sym typeface="Arial"/>
            </a:endParaRPr>
          </a:p>
          <a:p>
            <a:pPr marL="1371600" lvl="2" indent="-298450" algn="l" rtl="0">
              <a:spcBef>
                <a:spcPts val="0"/>
              </a:spcBef>
              <a:spcAft>
                <a:spcPts val="0"/>
              </a:spcAft>
              <a:buSzPts val="1100"/>
              <a:buFont typeface="Arial"/>
              <a:buAutoNum type="romanLcParenR"/>
            </a:pPr>
            <a:r>
              <a:rPr lang="en">
                <a:latin typeface="Arial"/>
                <a:ea typeface="Arial"/>
                <a:cs typeface="Arial"/>
                <a:sym typeface="Arial"/>
              </a:rPr>
              <a:t>Monthly destressing ideas being pursued.</a:t>
            </a:r>
            <a:endParaRPr>
              <a:latin typeface="Arial"/>
              <a:ea typeface="Arial"/>
              <a:cs typeface="Arial"/>
              <a:sym typeface="Arial"/>
            </a:endParaRPr>
          </a:p>
          <a:p>
            <a:pPr marL="0" lvl="0" indent="0" algn="l" rtl="0">
              <a:spcBef>
                <a:spcPts val="1200"/>
              </a:spcBef>
              <a:spcAft>
                <a:spcPts val="1200"/>
              </a:spcAft>
              <a:buClr>
                <a:schemeClr val="accent1"/>
              </a:buClr>
              <a:buSzPts val="1100"/>
              <a:buFont typeface="Arial"/>
              <a:buNone/>
            </a:pPr>
            <a:r>
              <a:rPr lang="en"/>
              <a:t>Adding new members (Caitlin CE, Claudia C, Sarah H, Adrienne C)</a:t>
            </a:r>
            <a:endParaRPr/>
          </a:p>
        </p:txBody>
      </p:sp>
      <p:sp>
        <p:nvSpPr>
          <p:cNvPr id="149" name="Google Shape;149;p20"/>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5</a:t>
            </a:fld>
            <a:r>
              <a:rPr lang="en"/>
              <a:t> Updated by AP 6/29/22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727800" y="571925"/>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Professional Development Updates</a:t>
            </a:r>
            <a:endParaRPr/>
          </a:p>
        </p:txBody>
      </p:sp>
      <p:sp>
        <p:nvSpPr>
          <p:cNvPr id="140" name="Google Shape;140;p19"/>
          <p:cNvSpPr txBox="1">
            <a:spLocks noGrp="1"/>
          </p:cNvSpPr>
          <p:nvPr>
            <p:ph type="body" idx="1"/>
          </p:nvPr>
        </p:nvSpPr>
        <p:spPr>
          <a:xfrm>
            <a:off x="729325" y="1321200"/>
            <a:ext cx="3774300" cy="342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Trainings provided for our staff in June: </a:t>
            </a:r>
            <a:endParaRPr/>
          </a:p>
          <a:p>
            <a:pPr marL="457200" lvl="0" indent="-311150" algn="l" rtl="0">
              <a:spcBef>
                <a:spcPts val="0"/>
              </a:spcBef>
              <a:spcAft>
                <a:spcPts val="0"/>
              </a:spcAft>
              <a:buSzPts val="1300"/>
              <a:buChar char="-"/>
            </a:pPr>
            <a:r>
              <a:rPr lang="en"/>
              <a:t>DHHS Hygienist provided virtual dental training to EHS staff.  </a:t>
            </a:r>
            <a:endParaRPr/>
          </a:p>
          <a:p>
            <a:pPr marL="457200" lvl="0" indent="-311150" algn="l" rtl="0">
              <a:spcBef>
                <a:spcPts val="0"/>
              </a:spcBef>
              <a:spcAft>
                <a:spcPts val="0"/>
              </a:spcAft>
              <a:buSzPts val="1300"/>
              <a:buChar char="-"/>
            </a:pPr>
            <a:r>
              <a:rPr lang="en"/>
              <a:t>LETRS Administrators Training</a:t>
            </a:r>
            <a:endParaRPr/>
          </a:p>
          <a:p>
            <a:pPr marL="457200" lvl="0" indent="-311150" algn="l" rtl="0">
              <a:spcBef>
                <a:spcPts val="0"/>
              </a:spcBef>
              <a:spcAft>
                <a:spcPts val="0"/>
              </a:spcAft>
              <a:buSzPts val="1300"/>
              <a:buChar char="-"/>
            </a:pPr>
            <a:r>
              <a:rPr lang="en"/>
              <a:t>Leadership Education &amp; Development Summit attended by 3 staff.</a:t>
            </a:r>
            <a:endParaRPr/>
          </a:p>
          <a:p>
            <a:pPr marL="457200" lvl="0" indent="-311150" algn="l" rtl="0">
              <a:spcBef>
                <a:spcPts val="0"/>
              </a:spcBef>
              <a:spcAft>
                <a:spcPts val="0"/>
              </a:spcAft>
              <a:buSzPts val="1300"/>
              <a:buChar char="-"/>
            </a:pPr>
            <a:r>
              <a:rPr lang="en"/>
              <a:t>Family Partnership Agreement Training provided to Family Advocates &amp; Supervisors</a:t>
            </a:r>
            <a:endParaRPr/>
          </a:p>
          <a:p>
            <a:pPr marL="457200" lvl="0" indent="-311150" algn="l" rtl="0">
              <a:spcBef>
                <a:spcPts val="0"/>
              </a:spcBef>
              <a:spcAft>
                <a:spcPts val="0"/>
              </a:spcAft>
              <a:buSzPts val="1300"/>
              <a:buChar char="-"/>
            </a:pPr>
            <a:r>
              <a:rPr lang="en"/>
              <a:t>Introduction of Head Start added to Orientation for new staff</a:t>
            </a:r>
            <a:endParaRPr/>
          </a:p>
        </p:txBody>
      </p:sp>
      <p:sp>
        <p:nvSpPr>
          <p:cNvPr id="141" name="Google Shape;141;p19"/>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6</a:t>
            </a:fld>
            <a:r>
              <a:rPr lang="en"/>
              <a:t> Updated by AP 6/29/22</a:t>
            </a:r>
            <a:endParaRPr/>
          </a:p>
        </p:txBody>
      </p:sp>
      <p:sp>
        <p:nvSpPr>
          <p:cNvPr id="142" name="Google Shape;142;p19"/>
          <p:cNvSpPr txBox="1">
            <a:spLocks noGrp="1"/>
          </p:cNvSpPr>
          <p:nvPr>
            <p:ph type="body" idx="2"/>
          </p:nvPr>
        </p:nvSpPr>
        <p:spPr>
          <a:xfrm>
            <a:off x="4643601" y="1321200"/>
            <a:ext cx="3774300" cy="342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Coming Up: </a:t>
            </a:r>
            <a:endParaRPr/>
          </a:p>
          <a:p>
            <a:pPr marL="457200" lvl="0" indent="-311150" algn="l" rtl="0">
              <a:spcBef>
                <a:spcPts val="0"/>
              </a:spcBef>
              <a:spcAft>
                <a:spcPts val="0"/>
              </a:spcAft>
              <a:buSzPts val="1300"/>
              <a:buChar char="-"/>
            </a:pPr>
            <a:r>
              <a:rPr lang="en"/>
              <a:t>1st EHS Community of Practice meeting</a:t>
            </a:r>
            <a:endParaRPr/>
          </a:p>
          <a:p>
            <a:pPr marL="457200" lvl="0" indent="-311150" algn="l" rtl="0">
              <a:spcBef>
                <a:spcPts val="0"/>
              </a:spcBef>
              <a:spcAft>
                <a:spcPts val="0"/>
              </a:spcAft>
              <a:buSzPts val="1300"/>
              <a:buChar char="-"/>
            </a:pPr>
            <a:r>
              <a:rPr lang="en"/>
              <a:t>EHS staff receive training from Teaching Strategies on the Assessment Cycle</a:t>
            </a:r>
            <a:endParaRPr/>
          </a:p>
          <a:p>
            <a:pPr marL="457200" lvl="0" indent="-311150" algn="l" rtl="0">
              <a:spcBef>
                <a:spcPts val="0"/>
              </a:spcBef>
              <a:spcAft>
                <a:spcPts val="0"/>
              </a:spcAft>
              <a:buSzPts val="1300"/>
              <a:buChar char="-"/>
            </a:pPr>
            <a:r>
              <a:rPr lang="en"/>
              <a:t>Supervisor Trainings on</a:t>
            </a:r>
            <a:endParaRPr/>
          </a:p>
          <a:p>
            <a:pPr marL="914400" lvl="1" indent="-298450" algn="l" rtl="0">
              <a:spcBef>
                <a:spcPts val="0"/>
              </a:spcBef>
              <a:spcAft>
                <a:spcPts val="0"/>
              </a:spcAft>
              <a:buSzPts val="1100"/>
              <a:buChar char="-"/>
            </a:pPr>
            <a:r>
              <a:rPr lang="en"/>
              <a:t>Reflective Supervision</a:t>
            </a:r>
            <a:endParaRPr/>
          </a:p>
          <a:p>
            <a:pPr marL="914400" lvl="1" indent="-298450" algn="l" rtl="0">
              <a:spcBef>
                <a:spcPts val="0"/>
              </a:spcBef>
              <a:spcAft>
                <a:spcPts val="0"/>
              </a:spcAft>
              <a:buSzPts val="1100"/>
              <a:buChar char="-"/>
            </a:pPr>
            <a:r>
              <a:rPr lang="en"/>
              <a:t>Individual Professional Development Plans</a:t>
            </a:r>
            <a:endParaRPr/>
          </a:p>
          <a:p>
            <a:pPr marL="914400" lvl="1" indent="-298450" algn="l" rtl="0">
              <a:spcBef>
                <a:spcPts val="0"/>
              </a:spcBef>
              <a:spcAft>
                <a:spcPts val="0"/>
              </a:spcAft>
              <a:buSzPts val="1100"/>
              <a:buChar char="-"/>
            </a:pPr>
            <a:r>
              <a:rPr lang="en"/>
              <a:t>5R’s for Learning Leaders</a:t>
            </a:r>
            <a:endParaRPr/>
          </a:p>
          <a:p>
            <a:pPr marL="0" lvl="0" indent="0" algn="l" rtl="0">
              <a:spcBef>
                <a:spcPts val="1200"/>
              </a:spcBef>
              <a:spcAft>
                <a:spcPts val="0"/>
              </a:spcAft>
              <a:buNone/>
            </a:pPr>
            <a:r>
              <a:rPr lang="en"/>
              <a:t>Pre-Service in August being planned</a:t>
            </a:r>
            <a:endParaRPr/>
          </a:p>
          <a:p>
            <a:pPr marL="457200" lvl="0" indent="-311150" algn="l" rtl="0">
              <a:spcBef>
                <a:spcPts val="0"/>
              </a:spcBef>
              <a:spcAft>
                <a:spcPts val="0"/>
              </a:spcAft>
              <a:buSzPts val="1300"/>
              <a:buChar char="-"/>
            </a:pPr>
            <a:r>
              <a:rPr lang="en"/>
              <a:t>Conscious Discipline will be onsite for 1 full day for staff and 1 evening for families!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Enrollment</a:t>
            </a:r>
            <a:endParaRPr/>
          </a:p>
        </p:txBody>
      </p:sp>
      <p:sp>
        <p:nvSpPr>
          <p:cNvPr id="86" name="Google Shape;86;p13"/>
          <p:cNvSpPr txBox="1">
            <a:spLocks noGrp="1"/>
          </p:cNvSpPr>
          <p:nvPr>
            <p:ph type="body" idx="1"/>
          </p:nvPr>
        </p:nvSpPr>
        <p:spPr>
          <a:xfrm>
            <a:off x="729450" y="1276025"/>
            <a:ext cx="3400200" cy="32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b="1" u="sng"/>
              <a:t>Overall Enrollment</a:t>
            </a:r>
            <a:endParaRPr sz="900" b="1" u="sng"/>
          </a:p>
          <a:p>
            <a:pPr marL="0" lvl="0" indent="0" algn="l" rtl="0">
              <a:spcBef>
                <a:spcPts val="0"/>
              </a:spcBef>
              <a:spcAft>
                <a:spcPts val="0"/>
              </a:spcAft>
              <a:buNone/>
            </a:pPr>
            <a:r>
              <a:rPr lang="en" sz="900"/>
              <a:t>The 2021-2022 Program Year for Head Start/NC Pre-K ended on June 3, 2022.</a:t>
            </a:r>
            <a:endParaRPr sz="900"/>
          </a:p>
          <a:p>
            <a:pPr marL="0" lvl="0" indent="0" algn="l" rtl="0">
              <a:spcBef>
                <a:spcPts val="0"/>
              </a:spcBef>
              <a:spcAft>
                <a:spcPts val="0"/>
              </a:spcAft>
              <a:buNone/>
            </a:pPr>
            <a:r>
              <a:rPr lang="en" sz="900"/>
              <a:t>Our overall Enrollment across all programs is at 40%. Enrollment percentages are provided in the chart. </a:t>
            </a:r>
            <a:endParaRPr sz="900"/>
          </a:p>
          <a:p>
            <a:pPr marL="228600" lvl="0" indent="-171450" algn="l" rtl="0">
              <a:spcBef>
                <a:spcPts val="0"/>
              </a:spcBef>
              <a:spcAft>
                <a:spcPts val="0"/>
              </a:spcAft>
              <a:buSzPts val="900"/>
              <a:buChar char="●"/>
            </a:pPr>
            <a:r>
              <a:rPr lang="en" sz="900"/>
              <a:t>Home Visiting (EHS) - 38 % </a:t>
            </a:r>
            <a:endParaRPr sz="900"/>
          </a:p>
          <a:p>
            <a:pPr marL="228600" lvl="0" indent="-171450" algn="l" rtl="0">
              <a:spcBef>
                <a:spcPts val="0"/>
              </a:spcBef>
              <a:spcAft>
                <a:spcPts val="0"/>
              </a:spcAft>
              <a:buSzPts val="900"/>
              <a:buChar char="●"/>
            </a:pPr>
            <a:r>
              <a:rPr lang="en" sz="900"/>
              <a:t>Early Head Start (Center-Based) - 33%</a:t>
            </a:r>
            <a:endParaRPr sz="900"/>
          </a:p>
          <a:p>
            <a:pPr marL="228600" lvl="0" indent="-171450" algn="l" rtl="0">
              <a:spcBef>
                <a:spcPts val="0"/>
              </a:spcBef>
              <a:spcAft>
                <a:spcPts val="0"/>
              </a:spcAft>
              <a:buSzPts val="900"/>
              <a:buChar char="●"/>
            </a:pPr>
            <a:r>
              <a:rPr lang="en" sz="900"/>
              <a:t>EHS/CCP - 38%</a:t>
            </a:r>
            <a:endParaRPr sz="900"/>
          </a:p>
          <a:p>
            <a:pPr marL="0" lvl="0" indent="0" algn="l" rtl="0">
              <a:spcBef>
                <a:spcPts val="1200"/>
              </a:spcBef>
              <a:spcAft>
                <a:spcPts val="0"/>
              </a:spcAft>
              <a:buNone/>
            </a:pPr>
            <a:r>
              <a:rPr lang="en" sz="900" b="1" u="sng"/>
              <a:t>Waitlist</a:t>
            </a:r>
            <a:endParaRPr sz="900" b="1" u="sng"/>
          </a:p>
          <a:p>
            <a:pPr marL="228600" lvl="0" indent="-171450" algn="l" rtl="0">
              <a:spcBef>
                <a:spcPts val="0"/>
              </a:spcBef>
              <a:spcAft>
                <a:spcPts val="0"/>
              </a:spcAft>
              <a:buSzPts val="900"/>
              <a:buChar char="●"/>
            </a:pPr>
            <a:r>
              <a:rPr lang="en" sz="900"/>
              <a:t>406 Participants - Some children are Waitlisting for multiple program options. </a:t>
            </a:r>
            <a:endParaRPr sz="900"/>
          </a:p>
          <a:p>
            <a:pPr marL="228600" lvl="0" indent="-171450" algn="l" rtl="0">
              <a:spcBef>
                <a:spcPts val="0"/>
              </a:spcBef>
              <a:spcAft>
                <a:spcPts val="0"/>
              </a:spcAft>
              <a:buSzPts val="900"/>
              <a:buChar char="●"/>
            </a:pPr>
            <a:r>
              <a:rPr lang="en" sz="900"/>
              <a:t>53 Families are Waitlisted for the Home Visiting Program</a:t>
            </a:r>
            <a:endParaRPr sz="900"/>
          </a:p>
          <a:p>
            <a:pPr marL="228600" lvl="0" indent="-171450" algn="l" rtl="0">
              <a:spcBef>
                <a:spcPts val="0"/>
              </a:spcBef>
              <a:spcAft>
                <a:spcPts val="0"/>
              </a:spcAft>
              <a:buSzPts val="900"/>
              <a:buChar char="●"/>
            </a:pPr>
            <a:r>
              <a:rPr lang="en" sz="900"/>
              <a:t>140 Children are Waitlisted for the Early Head Start or CCP Program</a:t>
            </a:r>
            <a:endParaRPr sz="900"/>
          </a:p>
          <a:p>
            <a:pPr marL="228600" lvl="0" indent="-171450" algn="l" rtl="0">
              <a:spcBef>
                <a:spcPts val="0"/>
              </a:spcBef>
              <a:spcAft>
                <a:spcPts val="0"/>
              </a:spcAft>
              <a:buSzPts val="900"/>
              <a:buChar char="●"/>
            </a:pPr>
            <a:r>
              <a:rPr lang="en" sz="900"/>
              <a:t>271 Children are Waitlisted for Head Start or NC Pre-K Program </a:t>
            </a:r>
            <a:endParaRPr sz="900"/>
          </a:p>
          <a:p>
            <a:pPr marL="0" lvl="0" indent="0" algn="l" rtl="0">
              <a:spcBef>
                <a:spcPts val="1000"/>
              </a:spcBef>
              <a:spcAft>
                <a:spcPts val="0"/>
              </a:spcAft>
              <a:buNone/>
            </a:pPr>
            <a:r>
              <a:rPr lang="en" sz="900"/>
              <a:t>During the months of May &amp; June we received and processed 123 new applications for enrollment.</a:t>
            </a:r>
            <a:endParaRPr sz="900"/>
          </a:p>
        </p:txBody>
      </p:sp>
      <p:sp>
        <p:nvSpPr>
          <p:cNvPr id="87" name="Google Shape;87;p13"/>
          <p:cNvSpPr txBox="1">
            <a:spLocks noGrp="1"/>
          </p:cNvSpPr>
          <p:nvPr>
            <p:ph type="sldNum" idx="12"/>
          </p:nvPr>
        </p:nvSpPr>
        <p:spPr>
          <a:xfrm>
            <a:off x="158425" y="4737725"/>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7</a:t>
            </a:fld>
            <a:r>
              <a:rPr lang="en"/>
              <a:t> Updated by Kasheiva Jackson 6/30/22</a:t>
            </a:r>
            <a:endParaRPr/>
          </a:p>
        </p:txBody>
      </p:sp>
      <p:pic>
        <p:nvPicPr>
          <p:cNvPr id="88" name="Google Shape;88;p13" title="Points scored"/>
          <p:cNvPicPr preferRelativeResize="0"/>
          <p:nvPr/>
        </p:nvPicPr>
        <p:blipFill>
          <a:blip r:embed="rId3">
            <a:alphaModFix/>
          </a:blip>
          <a:stretch>
            <a:fillRect/>
          </a:stretch>
        </p:blipFill>
        <p:spPr>
          <a:xfrm>
            <a:off x="4038350" y="1411875"/>
            <a:ext cx="5105649" cy="315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Attendance</a:t>
            </a:r>
            <a:endParaRPr/>
          </a:p>
        </p:txBody>
      </p:sp>
      <p:sp>
        <p:nvSpPr>
          <p:cNvPr id="94" name="Google Shape;94;p14"/>
          <p:cNvSpPr txBox="1">
            <a:spLocks noGrp="1"/>
          </p:cNvSpPr>
          <p:nvPr>
            <p:ph type="body" idx="1"/>
          </p:nvPr>
        </p:nvSpPr>
        <p:spPr>
          <a:xfrm>
            <a:off x="729450" y="1228525"/>
            <a:ext cx="3281700" cy="3641100"/>
          </a:xfrm>
          <a:prstGeom prst="rect">
            <a:avLst/>
          </a:prstGeom>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None/>
            </a:pPr>
            <a:r>
              <a:rPr lang="en" sz="1100" b="1"/>
              <a:t>June 2022</a:t>
            </a:r>
            <a:endParaRPr sz="1100" b="1"/>
          </a:p>
          <a:p>
            <a:pPr marL="0" lvl="0" indent="0" algn="l" rtl="0">
              <a:lnSpc>
                <a:spcPct val="150000"/>
              </a:lnSpc>
              <a:spcBef>
                <a:spcPts val="0"/>
              </a:spcBef>
              <a:spcAft>
                <a:spcPts val="0"/>
              </a:spcAft>
              <a:buNone/>
            </a:pPr>
            <a:r>
              <a:rPr lang="en" sz="1100"/>
              <a:t>Average Attendance by Program Type</a:t>
            </a:r>
            <a:endParaRPr sz="1100"/>
          </a:p>
          <a:p>
            <a:pPr marL="228600" lvl="0" indent="-184150" algn="l" rtl="0">
              <a:lnSpc>
                <a:spcPct val="150000"/>
              </a:lnSpc>
              <a:spcBef>
                <a:spcPts val="0"/>
              </a:spcBef>
              <a:spcAft>
                <a:spcPts val="0"/>
              </a:spcAft>
              <a:buSzPts val="1100"/>
              <a:buChar char="●"/>
            </a:pPr>
            <a:r>
              <a:rPr lang="en" sz="1100"/>
              <a:t>CCP Average Attendance 72%  </a:t>
            </a:r>
            <a:endParaRPr sz="1100" b="1">
              <a:solidFill>
                <a:srgbClr val="38761D"/>
              </a:solidFill>
            </a:endParaRPr>
          </a:p>
          <a:p>
            <a:pPr marL="228600" lvl="0" indent="-184150" algn="l" rtl="0">
              <a:lnSpc>
                <a:spcPct val="150000"/>
              </a:lnSpc>
              <a:spcBef>
                <a:spcPts val="0"/>
              </a:spcBef>
              <a:spcAft>
                <a:spcPts val="0"/>
              </a:spcAft>
              <a:buSzPts val="1100"/>
              <a:buChar char="●"/>
            </a:pPr>
            <a:r>
              <a:rPr lang="en" sz="1100"/>
              <a:t>EHS Average Attendance 69% </a:t>
            </a:r>
            <a:endParaRPr sz="1100"/>
          </a:p>
          <a:p>
            <a:pPr marL="228600" lvl="0" indent="-184150" algn="l" rtl="0">
              <a:lnSpc>
                <a:spcPct val="150000"/>
              </a:lnSpc>
              <a:spcBef>
                <a:spcPts val="0"/>
              </a:spcBef>
              <a:spcAft>
                <a:spcPts val="0"/>
              </a:spcAft>
              <a:buSzPts val="1100"/>
              <a:buChar char="●"/>
            </a:pPr>
            <a:r>
              <a:rPr lang="en" sz="1100"/>
              <a:t>Head Start &amp; NC Pre-K ended on June 3, 2022</a:t>
            </a:r>
            <a:endParaRPr sz="1100"/>
          </a:p>
          <a:p>
            <a:pPr marL="0" lvl="0" indent="0" algn="l" rtl="0">
              <a:lnSpc>
                <a:spcPct val="150000"/>
              </a:lnSpc>
              <a:spcBef>
                <a:spcPts val="1000"/>
              </a:spcBef>
              <a:spcAft>
                <a:spcPts val="0"/>
              </a:spcAft>
              <a:buNone/>
            </a:pPr>
            <a:r>
              <a:rPr lang="en" sz="1100"/>
              <a:t>Absence Summary</a:t>
            </a:r>
            <a:endParaRPr sz="1100"/>
          </a:p>
          <a:p>
            <a:pPr marL="228600" lvl="0" indent="-184150" algn="l" rtl="0">
              <a:lnSpc>
                <a:spcPct val="150000"/>
              </a:lnSpc>
              <a:spcBef>
                <a:spcPts val="0"/>
              </a:spcBef>
              <a:spcAft>
                <a:spcPts val="0"/>
              </a:spcAft>
              <a:buSzPts val="1100"/>
              <a:buChar char="●"/>
            </a:pPr>
            <a:r>
              <a:rPr lang="en" sz="1100"/>
              <a:t>Total number of 370 Absences in June 2022</a:t>
            </a:r>
            <a:endParaRPr sz="1100"/>
          </a:p>
          <a:p>
            <a:pPr marL="228600" lvl="0" indent="-184150" algn="l" rtl="0">
              <a:lnSpc>
                <a:spcPct val="150000"/>
              </a:lnSpc>
              <a:spcBef>
                <a:spcPts val="0"/>
              </a:spcBef>
              <a:spcAft>
                <a:spcPts val="0"/>
              </a:spcAft>
              <a:buSzPts val="1100"/>
              <a:buChar char="●"/>
            </a:pPr>
            <a:r>
              <a:rPr lang="en" sz="1100"/>
              <a:t>Family Advocates, Site Supervisors &amp; Teachers have been doing a great job with following up with families who have multiple absences. Where needed, staff have worked with the families to create an Attendance Success Plan. </a:t>
            </a:r>
            <a:endParaRPr sz="1100"/>
          </a:p>
        </p:txBody>
      </p:sp>
      <p:sp>
        <p:nvSpPr>
          <p:cNvPr id="95" name="Google Shape;95;p14"/>
          <p:cNvSpPr txBox="1">
            <a:spLocks noGrp="1"/>
          </p:cNvSpPr>
          <p:nvPr>
            <p:ph type="sldNum" idx="12"/>
          </p:nvPr>
        </p:nvSpPr>
        <p:spPr>
          <a:xfrm>
            <a:off x="151300"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8</a:t>
            </a:fld>
            <a:r>
              <a:rPr lang="en"/>
              <a:t> Updated by Meghan Arnold 6/30/22</a:t>
            </a:r>
            <a:endParaRPr/>
          </a:p>
        </p:txBody>
      </p:sp>
      <p:pic>
        <p:nvPicPr>
          <p:cNvPr id="96" name="Google Shape;96;p14" title="Points scored"/>
          <p:cNvPicPr preferRelativeResize="0"/>
          <p:nvPr/>
        </p:nvPicPr>
        <p:blipFill>
          <a:blip r:embed="rId3">
            <a:alphaModFix/>
          </a:blip>
          <a:stretch>
            <a:fillRect/>
          </a:stretch>
        </p:blipFill>
        <p:spPr>
          <a:xfrm>
            <a:off x="3900925" y="1228525"/>
            <a:ext cx="5183475" cy="3174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7800" y="571925"/>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Family Partnership Agreements</a:t>
            </a:r>
            <a:endParaRPr/>
          </a:p>
        </p:txBody>
      </p:sp>
      <p:sp>
        <p:nvSpPr>
          <p:cNvPr id="112" name="Google Shape;112;p16"/>
          <p:cNvSpPr txBox="1">
            <a:spLocks noGrp="1"/>
          </p:cNvSpPr>
          <p:nvPr>
            <p:ph type="sldNum" idx="12"/>
          </p:nvPr>
        </p:nvSpPr>
        <p:spPr>
          <a:xfrm>
            <a:off x="143625" y="4749900"/>
            <a:ext cx="89331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Page </a:t>
            </a:r>
            <a:fld id="{00000000-1234-1234-1234-123412341234}" type="slidenum">
              <a:rPr lang="en"/>
              <a:t>9</a:t>
            </a:fld>
            <a:r>
              <a:rPr lang="en"/>
              <a:t> Updated by Meghan Arnold 6/30/22</a:t>
            </a:r>
            <a:endParaRPr/>
          </a:p>
        </p:txBody>
      </p:sp>
      <p:sp>
        <p:nvSpPr>
          <p:cNvPr id="113" name="Google Shape;113;p16"/>
          <p:cNvSpPr txBox="1"/>
          <p:nvPr/>
        </p:nvSpPr>
        <p:spPr>
          <a:xfrm>
            <a:off x="680875" y="1219200"/>
            <a:ext cx="34488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Lato"/>
                <a:ea typeface="Lato"/>
                <a:cs typeface="Lato"/>
                <a:sym typeface="Lato"/>
              </a:rPr>
              <a:t>During the 2021-2022 Program Year</a:t>
            </a:r>
            <a:endParaRPr sz="1300">
              <a:latin typeface="Lato"/>
              <a:ea typeface="Lato"/>
              <a:cs typeface="Lato"/>
              <a:sym typeface="Lato"/>
            </a:endParaRPr>
          </a:p>
          <a:p>
            <a:pPr marL="342900" lvl="0" indent="-196850" algn="l" rtl="0">
              <a:spcBef>
                <a:spcPts val="1000"/>
              </a:spcBef>
              <a:spcAft>
                <a:spcPts val="0"/>
              </a:spcAft>
              <a:buSzPts val="1300"/>
              <a:buFont typeface="Lato"/>
              <a:buChar char="●"/>
            </a:pPr>
            <a:r>
              <a:rPr lang="en" sz="1300">
                <a:latin typeface="Lato"/>
                <a:ea typeface="Lato"/>
                <a:cs typeface="Lato"/>
                <a:sym typeface="Lato"/>
              </a:rPr>
              <a:t>228 Family Goals were created</a:t>
            </a:r>
            <a:endParaRPr sz="1300">
              <a:latin typeface="Lato"/>
              <a:ea typeface="Lato"/>
              <a:cs typeface="Lato"/>
              <a:sym typeface="Lato"/>
            </a:endParaRPr>
          </a:p>
          <a:p>
            <a:pPr marL="342900" lvl="0" indent="-196850" algn="l" rtl="0">
              <a:spcBef>
                <a:spcPts val="1000"/>
              </a:spcBef>
              <a:spcAft>
                <a:spcPts val="0"/>
              </a:spcAft>
              <a:buSzPts val="1300"/>
              <a:buFont typeface="Lato"/>
              <a:buChar char="●"/>
            </a:pPr>
            <a:r>
              <a:rPr lang="en" sz="1300">
                <a:latin typeface="Lato"/>
                <a:ea typeface="Lato"/>
                <a:cs typeface="Lato"/>
                <a:sym typeface="Lato"/>
              </a:rPr>
              <a:t>148 Individual Families created </a:t>
            </a:r>
            <a:r>
              <a:rPr lang="en" sz="1300" u="sng">
                <a:latin typeface="Lato"/>
                <a:ea typeface="Lato"/>
                <a:cs typeface="Lato"/>
                <a:sym typeface="Lato"/>
              </a:rPr>
              <a:t>at least</a:t>
            </a:r>
            <a:r>
              <a:rPr lang="en" sz="1300">
                <a:latin typeface="Lato"/>
                <a:ea typeface="Lato"/>
                <a:cs typeface="Lato"/>
                <a:sym typeface="Lato"/>
              </a:rPr>
              <a:t> 1 Goal during the Program Year</a:t>
            </a:r>
            <a:endParaRPr sz="1300">
              <a:latin typeface="Lato"/>
              <a:ea typeface="Lato"/>
              <a:cs typeface="Lato"/>
              <a:sym typeface="Lato"/>
            </a:endParaRPr>
          </a:p>
          <a:p>
            <a:pPr marL="342900" lvl="0" indent="-196850" algn="l" rtl="0">
              <a:spcBef>
                <a:spcPts val="1000"/>
              </a:spcBef>
              <a:spcAft>
                <a:spcPts val="0"/>
              </a:spcAft>
              <a:buSzPts val="1300"/>
              <a:buFont typeface="Lato"/>
              <a:buChar char="●"/>
            </a:pPr>
            <a:r>
              <a:rPr lang="en" sz="1300">
                <a:latin typeface="Lato"/>
                <a:ea typeface="Lato"/>
                <a:cs typeface="Lato"/>
                <a:sym typeface="Lato"/>
              </a:rPr>
              <a:t>81 Goals were Completed </a:t>
            </a:r>
            <a:endParaRPr sz="1300">
              <a:latin typeface="Lato"/>
              <a:ea typeface="Lato"/>
              <a:cs typeface="Lato"/>
              <a:sym typeface="Lato"/>
            </a:endParaRPr>
          </a:p>
        </p:txBody>
      </p:sp>
      <p:pic>
        <p:nvPicPr>
          <p:cNvPr id="114" name="Google Shape;114;p16" title="Points scored"/>
          <p:cNvPicPr preferRelativeResize="0"/>
          <p:nvPr/>
        </p:nvPicPr>
        <p:blipFill>
          <a:blip r:embed="rId3">
            <a:alphaModFix/>
          </a:blip>
          <a:stretch>
            <a:fillRect/>
          </a:stretch>
        </p:blipFill>
        <p:spPr>
          <a:xfrm>
            <a:off x="4640275" y="1434900"/>
            <a:ext cx="4436451" cy="2987214"/>
          </a:xfrm>
          <a:prstGeom prst="rect">
            <a:avLst/>
          </a:prstGeom>
          <a:noFill/>
          <a:ln>
            <a:noFill/>
          </a:ln>
        </p:spPr>
      </p:pic>
      <p:sp>
        <p:nvSpPr>
          <p:cNvPr id="115" name="Google Shape;115;p16"/>
          <p:cNvSpPr txBox="1"/>
          <p:nvPr/>
        </p:nvSpPr>
        <p:spPr>
          <a:xfrm>
            <a:off x="630475" y="2789100"/>
            <a:ext cx="3713700" cy="1975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1000"/>
              </a:spcBef>
              <a:spcAft>
                <a:spcPts val="0"/>
              </a:spcAft>
              <a:buNone/>
            </a:pPr>
            <a:r>
              <a:rPr lang="en" sz="1200">
                <a:latin typeface="Lato"/>
                <a:ea typeface="Lato"/>
                <a:cs typeface="Lato"/>
                <a:sym typeface="Lato"/>
              </a:rPr>
              <a:t>The 7 areas that Head Start wants us to report on, in regards to Family Goals, are:</a:t>
            </a:r>
            <a:endParaRPr sz="1200">
              <a:latin typeface="Lato"/>
              <a:ea typeface="Lato"/>
              <a:cs typeface="Lato"/>
              <a:sym typeface="Lato"/>
            </a:endParaRPr>
          </a:p>
          <a:p>
            <a:pPr marL="457200" lvl="0" indent="-304800" algn="l" rtl="0">
              <a:spcBef>
                <a:spcPts val="1000"/>
              </a:spcBef>
              <a:spcAft>
                <a:spcPts val="0"/>
              </a:spcAft>
              <a:buSzPts val="1200"/>
              <a:buFont typeface="Lato"/>
              <a:buAutoNum type="arabicPeriod"/>
            </a:pPr>
            <a:r>
              <a:rPr lang="en" sz="1200">
                <a:latin typeface="Lato"/>
                <a:ea typeface="Lato"/>
                <a:cs typeface="Lato"/>
                <a:sym typeface="Lato"/>
              </a:rPr>
              <a:t>Education</a:t>
            </a:r>
            <a:endParaRPr sz="1200">
              <a:latin typeface="Lato"/>
              <a:ea typeface="Lato"/>
              <a:cs typeface="Lato"/>
              <a:sym typeface="Lato"/>
            </a:endParaRPr>
          </a:p>
          <a:p>
            <a:pPr marL="457200" lvl="0" indent="-304800" algn="l" rtl="0">
              <a:spcBef>
                <a:spcPts val="0"/>
              </a:spcBef>
              <a:spcAft>
                <a:spcPts val="0"/>
              </a:spcAft>
              <a:buSzPts val="1200"/>
              <a:buFont typeface="Lato"/>
              <a:buAutoNum type="arabicPeriod"/>
            </a:pPr>
            <a:r>
              <a:rPr lang="en" sz="1200">
                <a:latin typeface="Lato"/>
                <a:ea typeface="Lato"/>
                <a:cs typeface="Lato"/>
                <a:sym typeface="Lato"/>
              </a:rPr>
              <a:t>Employment Opportunities/Job Training</a:t>
            </a:r>
            <a:endParaRPr sz="1200">
              <a:latin typeface="Lato"/>
              <a:ea typeface="Lato"/>
              <a:cs typeface="Lato"/>
              <a:sym typeface="Lato"/>
            </a:endParaRPr>
          </a:p>
          <a:p>
            <a:pPr marL="457200" lvl="0" indent="-304800" algn="l" rtl="0">
              <a:spcBef>
                <a:spcPts val="0"/>
              </a:spcBef>
              <a:spcAft>
                <a:spcPts val="0"/>
              </a:spcAft>
              <a:buSzPts val="1200"/>
              <a:buFont typeface="Lato"/>
              <a:buAutoNum type="arabicPeriod"/>
            </a:pPr>
            <a:r>
              <a:rPr lang="en" sz="1200">
                <a:latin typeface="Lato"/>
                <a:ea typeface="Lato"/>
                <a:cs typeface="Lato"/>
                <a:sym typeface="Lato"/>
              </a:rPr>
              <a:t>Financial Education</a:t>
            </a:r>
            <a:endParaRPr sz="1200">
              <a:latin typeface="Lato"/>
              <a:ea typeface="Lato"/>
              <a:cs typeface="Lato"/>
              <a:sym typeface="Lato"/>
            </a:endParaRPr>
          </a:p>
          <a:p>
            <a:pPr marL="457200" lvl="0" indent="-304800" algn="l" rtl="0">
              <a:spcBef>
                <a:spcPts val="0"/>
              </a:spcBef>
              <a:spcAft>
                <a:spcPts val="0"/>
              </a:spcAft>
              <a:buSzPts val="1200"/>
              <a:buFont typeface="Lato"/>
              <a:buAutoNum type="arabicPeriod"/>
            </a:pPr>
            <a:r>
              <a:rPr lang="en" sz="1200">
                <a:latin typeface="Lato"/>
                <a:ea typeface="Lato"/>
                <a:cs typeface="Lato"/>
                <a:sym typeface="Lato"/>
              </a:rPr>
              <a:t>Health Education</a:t>
            </a:r>
            <a:endParaRPr sz="1200">
              <a:latin typeface="Lato"/>
              <a:ea typeface="Lato"/>
              <a:cs typeface="Lato"/>
              <a:sym typeface="Lato"/>
            </a:endParaRPr>
          </a:p>
          <a:p>
            <a:pPr marL="457200" lvl="0" indent="-304800" algn="l" rtl="0">
              <a:spcBef>
                <a:spcPts val="0"/>
              </a:spcBef>
              <a:spcAft>
                <a:spcPts val="0"/>
              </a:spcAft>
              <a:buSzPts val="1200"/>
              <a:buFont typeface="Lato"/>
              <a:buAutoNum type="arabicPeriod"/>
            </a:pPr>
            <a:r>
              <a:rPr lang="en" sz="1200">
                <a:latin typeface="Lato"/>
                <a:ea typeface="Lato"/>
                <a:cs typeface="Lato"/>
                <a:sym typeface="Lato"/>
              </a:rPr>
              <a:t>Housing Assistance</a:t>
            </a:r>
            <a:endParaRPr sz="1200">
              <a:latin typeface="Lato"/>
              <a:ea typeface="Lato"/>
              <a:cs typeface="Lato"/>
              <a:sym typeface="Lato"/>
            </a:endParaRPr>
          </a:p>
          <a:p>
            <a:pPr marL="457200" lvl="0" indent="-304800" algn="l" rtl="0">
              <a:spcBef>
                <a:spcPts val="0"/>
              </a:spcBef>
              <a:spcAft>
                <a:spcPts val="0"/>
              </a:spcAft>
              <a:buSzPts val="1200"/>
              <a:buFont typeface="Lato"/>
              <a:buAutoNum type="arabicPeriod"/>
            </a:pPr>
            <a:r>
              <a:rPr lang="en" sz="1200">
                <a:latin typeface="Lato"/>
                <a:ea typeface="Lato"/>
                <a:cs typeface="Lato"/>
                <a:sym typeface="Lato"/>
              </a:rPr>
              <a:t>Parent Education</a:t>
            </a:r>
            <a:endParaRPr sz="1200">
              <a:latin typeface="Lato"/>
              <a:ea typeface="Lato"/>
              <a:cs typeface="Lato"/>
              <a:sym typeface="Lato"/>
            </a:endParaRPr>
          </a:p>
          <a:p>
            <a:pPr marL="457200" lvl="0" indent="-304800" algn="l" rtl="0">
              <a:spcBef>
                <a:spcPts val="0"/>
              </a:spcBef>
              <a:spcAft>
                <a:spcPts val="0"/>
              </a:spcAft>
              <a:buSzPts val="1200"/>
              <a:buFont typeface="Lato"/>
              <a:buAutoNum type="arabicPeriod"/>
            </a:pPr>
            <a:r>
              <a:rPr lang="en" sz="1200">
                <a:latin typeface="Lato"/>
                <a:ea typeface="Lato"/>
                <a:cs typeface="Lato"/>
                <a:sym typeface="Lato"/>
              </a:rPr>
              <a:t>Other</a:t>
            </a:r>
            <a:endParaRPr sz="12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155CC"/>
      </a:dk1>
      <a:lt1>
        <a:srgbClr val="FFFFFF"/>
      </a:lt1>
      <a:dk2>
        <a:srgbClr val="1A1A1A"/>
      </a:dk2>
      <a:lt2>
        <a:srgbClr val="E9EDEE"/>
      </a:lt2>
      <a:accent1>
        <a:srgbClr val="000000"/>
      </a:accent1>
      <a:accent2>
        <a:srgbClr val="93C47D"/>
      </a:accent2>
      <a:accent3>
        <a:srgbClr val="6AA84F"/>
      </a:accent3>
      <a:accent4>
        <a:srgbClr val="38761D"/>
      </a:accent4>
      <a:accent5>
        <a:srgbClr val="6FA8DC"/>
      </a:accent5>
      <a:accent6>
        <a:srgbClr val="3D85C6"/>
      </a:accent6>
      <a:hlink>
        <a:srgbClr val="0000FF"/>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1595</Words>
  <Application>Microsoft Office PowerPoint</Application>
  <PresentationFormat>On-screen Show (16:9)</PresentationFormat>
  <Paragraphs>226</Paragraphs>
  <Slides>14</Slides>
  <Notes>14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Verdana</vt:lpstr>
      <vt:lpstr>Lato</vt:lpstr>
      <vt:lpstr>Raleway</vt:lpstr>
      <vt:lpstr>Arial</vt:lpstr>
      <vt:lpstr>Calibri</vt:lpstr>
      <vt:lpstr>Streamline</vt:lpstr>
      <vt:lpstr>Operational Reports</vt:lpstr>
      <vt:lpstr>Highlights</vt:lpstr>
      <vt:lpstr>Incidents Requiring Classrooms to be Closed</vt:lpstr>
      <vt:lpstr>Staffing Updates</vt:lpstr>
      <vt:lpstr>Staff Health &amp; Wellness</vt:lpstr>
      <vt:lpstr>Professional Development Updates</vt:lpstr>
      <vt:lpstr>Enrollment</vt:lpstr>
      <vt:lpstr>Attendance</vt:lpstr>
      <vt:lpstr>Family Partnership Agreements</vt:lpstr>
      <vt:lpstr>Family Strengths &amp; Needs</vt:lpstr>
      <vt:lpstr>Family Engagement in Children’s Education</vt:lpstr>
      <vt:lpstr>Early Head Start Updates</vt:lpstr>
      <vt:lpstr>Head Start &amp; NC Pre-K Updates</vt:lpstr>
      <vt:lpstr>Home Visiting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Reports</dc:title>
  <dc:creator>Linda Carter</dc:creator>
  <cp:lastModifiedBy>Linda Carter</cp:lastModifiedBy>
  <cp:revision>9</cp:revision>
  <dcterms:modified xsi:type="dcterms:W3CDTF">2022-07-01T19:33:30Z</dcterms:modified>
</cp:coreProperties>
</file>